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39"/>
  </p:notesMasterIdLst>
  <p:sldIdLst>
    <p:sldId id="256" r:id="rId2"/>
    <p:sldId id="258" r:id="rId3"/>
    <p:sldId id="260" r:id="rId4"/>
    <p:sldId id="267" r:id="rId5"/>
    <p:sldId id="300" r:id="rId6"/>
    <p:sldId id="299" r:id="rId7"/>
    <p:sldId id="286" r:id="rId8"/>
    <p:sldId id="287" r:id="rId9"/>
    <p:sldId id="288" r:id="rId10"/>
    <p:sldId id="261" r:id="rId11"/>
    <p:sldId id="272" r:id="rId12"/>
    <p:sldId id="273" r:id="rId13"/>
    <p:sldId id="274" r:id="rId14"/>
    <p:sldId id="275" r:id="rId15"/>
    <p:sldId id="276" r:id="rId16"/>
    <p:sldId id="277" r:id="rId17"/>
    <p:sldId id="278" r:id="rId18"/>
    <p:sldId id="279" r:id="rId19"/>
    <p:sldId id="268" r:id="rId20"/>
    <p:sldId id="263" r:id="rId21"/>
    <p:sldId id="289" r:id="rId22"/>
    <p:sldId id="290" r:id="rId23"/>
    <p:sldId id="291" r:id="rId24"/>
    <p:sldId id="307" r:id="rId25"/>
    <p:sldId id="264" r:id="rId26"/>
    <p:sldId id="292" r:id="rId27"/>
    <p:sldId id="293" r:id="rId28"/>
    <p:sldId id="309" r:id="rId29"/>
    <p:sldId id="311" r:id="rId30"/>
    <p:sldId id="313" r:id="rId31"/>
    <p:sldId id="315" r:id="rId32"/>
    <p:sldId id="295" r:id="rId33"/>
    <p:sldId id="296" r:id="rId34"/>
    <p:sldId id="297" r:id="rId35"/>
    <p:sldId id="303" r:id="rId36"/>
    <p:sldId id="305" r:id="rId37"/>
    <p:sldId id="265" r:id="rId38"/>
  </p:sldIdLst>
  <p:sldSz cx="9144000" cy="6858000" type="screen4x3"/>
  <p:notesSz cx="7010400" cy="92964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42C9"/>
    <a:srgbClr val="117CC2"/>
    <a:srgbClr val="FF46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118" autoAdjust="0"/>
  </p:normalViewPr>
  <p:slideViewPr>
    <p:cSldViewPr snapToGrid="0">
      <p:cViewPr>
        <p:scale>
          <a:sx n="140" d="100"/>
          <a:sy n="140" d="100"/>
        </p:scale>
        <p:origin x="252" y="-19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357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26001C0-EE09-4D5E-8D3B-57180A00F84C}" type="datetimeFigureOut">
              <a:rPr lang="en-US"/>
              <a:pPr>
                <a:defRPr/>
              </a:pPr>
              <a:t>4/11/2017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27E25BB-D858-48F2-BED6-113650DB0D9B}" type="slidenum">
              <a:rPr lang="en-US"/>
              <a:pPr>
                <a:defRPr/>
              </a:pPr>
              <a:t>‹#›</a:t>
            </a:fld>
            <a:endParaRPr lang="en-US"/>
          </a:p>
        </p:txBody>
      </p:sp>
    </p:spTree>
    <p:extLst>
      <p:ext uri="{BB962C8B-B14F-4D97-AF65-F5344CB8AC3E}">
        <p14:creationId xmlns:p14="http://schemas.microsoft.com/office/powerpoint/2010/main" val="3969194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Good Morning everyone, I am CWO </a:t>
            </a:r>
            <a:r>
              <a:rPr lang="en-US" dirty="0" err="1" smtClean="0"/>
              <a:t>Wess</a:t>
            </a:r>
            <a:r>
              <a:rPr lang="en-US" dirty="0" smtClean="0"/>
              <a:t> McElroy and I will be your host for this live session. With me today I have my Executive Officer, LT Toby Sutton, The Travel Branch Chief, CWO Jen Cockram, YN1 Megan Lange from the travel section of the call center, and my incredibly talented P&amp;D staff: Mrs. </a:t>
            </a:r>
            <a:r>
              <a:rPr lang="en-US" dirty="0" err="1" smtClean="0"/>
              <a:t>Maddy</a:t>
            </a:r>
            <a:r>
              <a:rPr lang="en-US" dirty="0" smtClean="0"/>
              <a:t> Jackson, Mrs. Sandi Cottrell, Mr. Charlie Bartocci, and Mr. Matt O’Connell. </a:t>
            </a:r>
          </a:p>
          <a:p>
            <a:endParaRPr lang="en-US" dirty="0" smtClean="0"/>
          </a:p>
          <a:p>
            <a:r>
              <a:rPr lang="en-US" dirty="0" smtClean="0"/>
              <a:t>We hope that this presentation will provide you with helpful tips and information regarding the customer service process for Travel Authorizing officials (AO’s).</a:t>
            </a:r>
          </a:p>
          <a:p>
            <a:endParaRPr lang="en-US" dirty="0" smtClean="0"/>
          </a:p>
        </p:txBody>
      </p:sp>
      <p:sp>
        <p:nvSpPr>
          <p:cNvPr id="4" name="Slide Number Placeholder 3"/>
          <p:cNvSpPr>
            <a:spLocks noGrp="1"/>
          </p:cNvSpPr>
          <p:nvPr>
            <p:ph type="sldNum" sz="quarter" idx="5"/>
          </p:nvPr>
        </p:nvSpPr>
        <p:spPr/>
        <p:txBody>
          <a:bodyPr/>
          <a:lstStyle/>
          <a:p>
            <a:pPr>
              <a:defRPr/>
            </a:pPr>
            <a:fld id="{1B743C3B-34BF-43D7-82A6-276C46B2B7B1}" type="slidenum">
              <a:rPr lang="en-US" smtClean="0"/>
              <a:pPr>
                <a:defRPr/>
              </a:pPr>
              <a:t>1</a:t>
            </a:fld>
            <a:endParaRPr lang="en-US"/>
          </a:p>
        </p:txBody>
      </p:sp>
    </p:spTree>
    <p:extLst>
      <p:ext uri="{BB962C8B-B14F-4D97-AF65-F5344CB8AC3E}">
        <p14:creationId xmlns:p14="http://schemas.microsoft.com/office/powerpoint/2010/main" val="573505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steps to check the status of a Settlement Request, from a Traveler View include; </a:t>
            </a:r>
          </a:p>
          <a:p>
            <a:pPr eaLnBrk="1" hangingPunct="1">
              <a:spcBef>
                <a:spcPct val="0"/>
              </a:spcBef>
            </a:pPr>
            <a:r>
              <a:rPr lang="en-US" smtClean="0"/>
              <a:t>Once the Traveler has successfully logged into TPAX, the Traveler would select the Profile and History drop down.</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168E23-932B-454D-B0BC-2939F1F245C6}"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43163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From the drop down list the Traveler would select History.</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607169-C0CB-4A3D-8E66-37525A2F9617}"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365631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following steps will display the same for both the Traveler and the AO view.  Find the Order Number of the Travel Settlement you are inquiring about.  Once identified, select the Details button.</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966DF1-12FA-4B87-8FE9-C7065F8FC779}"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405769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Any and all transactions under the Order Number will display.  In this example the Traveler has an Advance, an original settlement and a supplemental travel claim.  Review each column to identify the claim number you are inquiring about and select the Display button.</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311A76-C507-4CE5-B450-01A73DB19B97}"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219076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following screen will appear, Select the </a:t>
            </a:r>
            <a:r>
              <a:rPr lang="en-US" b="1" smtClean="0"/>
              <a:t>Who Had It </a:t>
            </a:r>
            <a:r>
              <a:rPr lang="en-US" smtClean="0"/>
              <a:t>tab to view the status of the claim.</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64D519-255B-4100-8E3E-6B710FE39622}"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2776015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slide displays the numerous stages that a settlement request can be in, during the claim process.  We will now break down what is occurring with your claim, the first stage identified is </a:t>
            </a:r>
            <a:r>
              <a:rPr lang="en-US" b="1" smtClean="0"/>
              <a:t>Logged.  </a:t>
            </a:r>
            <a:r>
              <a:rPr lang="en-US" smtClean="0"/>
              <a:t>If your claim is in a Logged status, then your claim has been received by PPC and is awaiting processing.  Your claim will be processed in the order it has been received.  It’s important to note the three letters to the left of the </a:t>
            </a:r>
            <a:r>
              <a:rPr lang="en-US" b="1" smtClean="0"/>
              <a:t>Logged Status </a:t>
            </a:r>
            <a:r>
              <a:rPr lang="en-US" smtClean="0"/>
              <a:t>under </a:t>
            </a:r>
            <a:r>
              <a:rPr lang="en-US" b="1" smtClean="0"/>
              <a:t>Who Had It</a:t>
            </a:r>
            <a:r>
              <a:rPr lang="en-US" smtClean="0"/>
              <a:t>, those  three letters identify the initials of the member in travel working on your claim. Questions that the Traveler or AO have regarding the status or any activity involving their claim should be addressed with an electronic Customer Care Ticket submission and should not be directed to the members of the travel production team.</a:t>
            </a:r>
            <a:endParaRPr lang="en-US" b="1"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76999-A942-498B-89C6-D4DC07DB0C38}"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37598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next stages identified are </a:t>
            </a:r>
            <a:r>
              <a:rPr lang="en-US" b="1" smtClean="0"/>
              <a:t>Assigned to Examiner</a:t>
            </a:r>
            <a:r>
              <a:rPr lang="en-US" smtClean="0"/>
              <a:t>, </a:t>
            </a:r>
            <a:r>
              <a:rPr lang="en-US" b="1" smtClean="0"/>
              <a:t>Awaiting Audit</a:t>
            </a:r>
            <a:r>
              <a:rPr lang="en-US" smtClean="0"/>
              <a:t>, and </a:t>
            </a:r>
            <a:r>
              <a:rPr lang="en-US" b="1" smtClean="0"/>
              <a:t>Assigned to Auditor.  </a:t>
            </a:r>
            <a:r>
              <a:rPr lang="en-US" smtClean="0"/>
              <a:t>Your claim at these stages, is currently being processed by the Production Team at PPC, your claim can bounce between any of these three stages multiple times before reaching the next stage in the approval process.</a:t>
            </a:r>
            <a:endParaRPr lang="en-US" b="1"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E07C9-5A8D-4E9D-8044-51911497B89D}"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2321449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next stage for your Settlement is </a:t>
            </a:r>
            <a:r>
              <a:rPr lang="en-US" b="1" smtClean="0"/>
              <a:t>Awaiting Release.  </a:t>
            </a:r>
            <a:r>
              <a:rPr lang="en-US" smtClean="0"/>
              <a:t>In this stage your claim has been processed by PPC and is awaiting release to the Finance Center.</a:t>
            </a:r>
            <a:endParaRPr lang="en-US" b="1"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FE80CA-927C-48C2-B5D7-08914D8F196F}"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4013072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final status for your Settlement is </a:t>
            </a:r>
            <a:r>
              <a:rPr lang="en-US" b="1" smtClean="0"/>
              <a:t>Completed.  </a:t>
            </a:r>
            <a:r>
              <a:rPr lang="en-US" smtClean="0"/>
              <a:t>On the date the Settlement has been completed, it has been released by PPC to the Finance Center, and from the Finance Center your payment will be processed.</a:t>
            </a:r>
            <a:endParaRPr lang="en-US" b="1"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01E2D7-6AD6-4824-9F79-339F9021453D}"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2588461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following is a list of Travel Policy Resources, which are have been hyperlinked to better assist you.  A multitude of additional travel policy resources can be found on PPC’s Travel Website under the Forms and Publications Tab.</a:t>
            </a:r>
          </a:p>
        </p:txBody>
      </p:sp>
      <p:sp>
        <p:nvSpPr>
          <p:cNvPr id="4" name="Slide Number Placeholder 3"/>
          <p:cNvSpPr>
            <a:spLocks noGrp="1"/>
          </p:cNvSpPr>
          <p:nvPr>
            <p:ph type="sldNum" sz="quarter" idx="5"/>
          </p:nvPr>
        </p:nvSpPr>
        <p:spPr/>
        <p:txBody>
          <a:bodyPr/>
          <a:lstStyle/>
          <a:p>
            <a:pPr>
              <a:defRPr/>
            </a:pPr>
            <a:fld id="{08CD2EB2-C031-4C04-8FAD-975E5D64A822}" type="slidenum">
              <a:rPr lang="en-US" smtClean="0"/>
              <a:pPr>
                <a:defRPr/>
              </a:pPr>
              <a:t>19</a:t>
            </a:fld>
            <a:endParaRPr lang="en-US"/>
          </a:p>
        </p:txBody>
      </p:sp>
    </p:spTree>
    <p:extLst>
      <p:ext uri="{BB962C8B-B14F-4D97-AF65-F5344CB8AC3E}">
        <p14:creationId xmlns:p14="http://schemas.microsoft.com/office/powerpoint/2010/main" val="119257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this presentation we will cover the following: (CLICK) AO Responsibilities, (CLICK) Traveler inquiries, (CLICK) Status checks, (CLICK) Travel policy sources, (CLICK) Explanation of claim payment via breakdown of a Travel Voucher Summary (TVS), (CLICK) PPC Travel Resources as outlined in ALCGPSC 033/17,  and (CLICK) Methods for contacting PPC Customer Care.</a:t>
            </a:r>
          </a:p>
        </p:txBody>
      </p:sp>
      <p:sp>
        <p:nvSpPr>
          <p:cNvPr id="4" name="Slide Number Placeholder 3"/>
          <p:cNvSpPr>
            <a:spLocks noGrp="1"/>
          </p:cNvSpPr>
          <p:nvPr>
            <p:ph type="sldNum" sz="quarter" idx="5"/>
          </p:nvPr>
        </p:nvSpPr>
        <p:spPr/>
        <p:txBody>
          <a:bodyPr/>
          <a:lstStyle/>
          <a:p>
            <a:pPr>
              <a:defRPr/>
            </a:pPr>
            <a:fld id="{1831AF4A-FEAD-42BF-917F-DEE6E13AED91}" type="slidenum">
              <a:rPr lang="en-US" smtClean="0"/>
              <a:pPr>
                <a:defRPr/>
              </a:pPr>
              <a:t>2</a:t>
            </a:fld>
            <a:endParaRPr lang="en-US"/>
          </a:p>
        </p:txBody>
      </p:sp>
    </p:spTree>
    <p:extLst>
      <p:ext uri="{BB962C8B-B14F-4D97-AF65-F5344CB8AC3E}">
        <p14:creationId xmlns:p14="http://schemas.microsoft.com/office/powerpoint/2010/main" val="2851205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 the following slides we will discuss how to break down your Travel Payment by reviewing the Travel Voucher Summary.  If you are unsure of how to locate and print a Travel Voucher Summary in TPAX, a step by step tutorial can be found on PPC’s Travel Website under the E-Learning Tab.  This slide is also hyperlinked to the procedure guide.</a:t>
            </a:r>
          </a:p>
        </p:txBody>
      </p:sp>
      <p:sp>
        <p:nvSpPr>
          <p:cNvPr id="4" name="Slide Number Placeholder 3"/>
          <p:cNvSpPr>
            <a:spLocks noGrp="1"/>
          </p:cNvSpPr>
          <p:nvPr>
            <p:ph type="sldNum" sz="quarter" idx="5"/>
          </p:nvPr>
        </p:nvSpPr>
        <p:spPr/>
        <p:txBody>
          <a:bodyPr/>
          <a:lstStyle/>
          <a:p>
            <a:pPr>
              <a:defRPr/>
            </a:pPr>
            <a:fld id="{53148B06-82F5-483A-BD2D-C3C3C964B434}" type="slidenum">
              <a:rPr lang="en-US" smtClean="0"/>
              <a:pPr>
                <a:defRPr/>
              </a:pPr>
              <a:t>20</a:t>
            </a:fld>
            <a:endParaRPr lang="en-US"/>
          </a:p>
        </p:txBody>
      </p:sp>
    </p:spTree>
    <p:extLst>
      <p:ext uri="{BB962C8B-B14F-4D97-AF65-F5344CB8AC3E}">
        <p14:creationId xmlns:p14="http://schemas.microsoft.com/office/powerpoint/2010/main" val="4152252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a snap shot of what a Travel Voucher Summary looks like, we will break down for you, the payment section of this document.</a:t>
            </a:r>
          </a:p>
        </p:txBody>
      </p:sp>
      <p:sp>
        <p:nvSpPr>
          <p:cNvPr id="4" name="Slide Number Placeholder 3"/>
          <p:cNvSpPr>
            <a:spLocks noGrp="1"/>
          </p:cNvSpPr>
          <p:nvPr>
            <p:ph type="sldNum" sz="quarter" idx="5"/>
          </p:nvPr>
        </p:nvSpPr>
        <p:spPr/>
        <p:txBody>
          <a:bodyPr/>
          <a:lstStyle/>
          <a:p>
            <a:pPr>
              <a:defRPr/>
            </a:pPr>
            <a:fld id="{C82754E2-7233-4231-B850-4C3B491B1CFC}" type="slidenum">
              <a:rPr lang="en-US" smtClean="0"/>
              <a:pPr>
                <a:defRPr/>
              </a:pPr>
              <a:t>21</a:t>
            </a:fld>
            <a:endParaRPr lang="en-US"/>
          </a:p>
        </p:txBody>
      </p:sp>
    </p:spTree>
    <p:extLst>
      <p:ext uri="{BB962C8B-B14F-4D97-AF65-F5344CB8AC3E}">
        <p14:creationId xmlns:p14="http://schemas.microsoft.com/office/powerpoint/2010/main" val="132866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Here is close up of the Travel Payment and Reimbursable sections of the Travel Voucher Summary</a:t>
            </a:r>
          </a:p>
          <a:p>
            <a:r>
              <a:rPr lang="en-US" smtClean="0"/>
              <a:t>Click 1 &gt; For Member/Employee TDY Per Diem, this calculates all the per diem identified as payable to the member.</a:t>
            </a:r>
          </a:p>
          <a:p>
            <a:r>
              <a:rPr lang="en-US" smtClean="0"/>
              <a:t>Click 2 &gt; Member/ Employee Transportation,  calculates all approved transportation related expenses.  In this example all the Approved Reimbursable Expenses are Transportation expenses and therefore total the amount listed.  This may not always be the case, some Approved Reimbursable Expenses may be categorized as Reimbursables and then would be calculated in the next line of the Travel Payment.</a:t>
            </a:r>
          </a:p>
          <a:p>
            <a:r>
              <a:rPr lang="en-US" smtClean="0"/>
              <a:t>Click 3 &gt; Member/Employee Reimbursables, this calculates reimbursable expenses that are not flagged by TPAX as Per Diem, or Transportation Expenses.  In this example the only reimbursable expense is the lodging taxes.</a:t>
            </a:r>
          </a:p>
        </p:txBody>
      </p:sp>
      <p:sp>
        <p:nvSpPr>
          <p:cNvPr id="4" name="Slide Number Placeholder 3"/>
          <p:cNvSpPr>
            <a:spLocks noGrp="1"/>
          </p:cNvSpPr>
          <p:nvPr>
            <p:ph type="sldNum" sz="quarter" idx="5"/>
          </p:nvPr>
        </p:nvSpPr>
        <p:spPr/>
        <p:txBody>
          <a:bodyPr/>
          <a:lstStyle/>
          <a:p>
            <a:pPr>
              <a:defRPr/>
            </a:pPr>
            <a:fld id="{B3065431-2A8B-46A5-AF23-79F1FFC6DB16}" type="slidenum">
              <a:rPr lang="en-US" smtClean="0"/>
              <a:pPr>
                <a:defRPr/>
              </a:pPr>
              <a:t>22</a:t>
            </a:fld>
            <a:endParaRPr lang="en-US"/>
          </a:p>
        </p:txBody>
      </p:sp>
    </p:spTree>
    <p:extLst>
      <p:ext uri="{BB962C8B-B14F-4D97-AF65-F5344CB8AC3E}">
        <p14:creationId xmlns:p14="http://schemas.microsoft.com/office/powerpoint/2010/main" val="1273044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We will continue to break down the Travel Payment Section of the Travel Voucher Summary in three parts.</a:t>
            </a:r>
          </a:p>
          <a:p>
            <a:r>
              <a:rPr lang="en-US" smtClean="0"/>
              <a:t>Click 1 &gt; The combined total of the three sections previously discussed will be reflected as </a:t>
            </a:r>
            <a:r>
              <a:rPr lang="en-US" b="1" smtClean="0"/>
              <a:t>Total Entitlement</a:t>
            </a:r>
            <a:r>
              <a:rPr lang="en-US" smtClean="0"/>
              <a:t>.  If this sample claim was a supplemental claim, the previous amount paid would be reflected as </a:t>
            </a:r>
            <a:r>
              <a:rPr lang="en-US" b="1" smtClean="0"/>
              <a:t>Less Partial Payments</a:t>
            </a:r>
            <a:r>
              <a:rPr lang="en-US" smtClean="0"/>
              <a:t>.  In this example the Settlement is the original settlement and therefore reflects zero dollars.  The </a:t>
            </a:r>
            <a:r>
              <a:rPr lang="en-US" b="1" smtClean="0"/>
              <a:t>Total Charged to Acct. Class  </a:t>
            </a:r>
            <a:r>
              <a:rPr lang="en-US" smtClean="0"/>
              <a:t>is the total amount charged to the Line of Accounting.</a:t>
            </a:r>
          </a:p>
          <a:p>
            <a:r>
              <a:rPr lang="en-US" smtClean="0"/>
              <a:t>Click 2 &gt; In this example the Traveler received a $10,000 travel advance which is reflected in the </a:t>
            </a:r>
            <a:r>
              <a:rPr lang="en-US" b="1" smtClean="0"/>
              <a:t>Less Travel Advances </a:t>
            </a:r>
            <a:r>
              <a:rPr lang="en-US" smtClean="0"/>
              <a:t>line of the travel payment.</a:t>
            </a:r>
          </a:p>
          <a:p>
            <a:r>
              <a:rPr lang="en-US" smtClean="0"/>
              <a:t>Click 3 &gt; In this example the total amount of the settlement was less than the travel advance the member received, which is why the </a:t>
            </a:r>
            <a:r>
              <a:rPr lang="en-US" b="1" smtClean="0"/>
              <a:t>Total Amount Payable </a:t>
            </a:r>
            <a:r>
              <a:rPr lang="en-US" smtClean="0"/>
              <a:t>is in the negative.  Had the claim been settled for more than the advance the Total Amount Payable would be the remaining amount that would be owed to the Traveler.  In this example the Traveler is </a:t>
            </a:r>
            <a:r>
              <a:rPr lang="en-US" b="1" smtClean="0"/>
              <a:t>Due US </a:t>
            </a:r>
            <a:r>
              <a:rPr lang="en-US" smtClean="0"/>
              <a:t>(US Government) $816.50 .  Attached to the Travel Voucher Summary the Traveler would receive a debt notification letter.  </a:t>
            </a:r>
            <a:endParaRPr lang="en-US" b="1" smtClean="0"/>
          </a:p>
        </p:txBody>
      </p:sp>
      <p:sp>
        <p:nvSpPr>
          <p:cNvPr id="4" name="Slide Number Placeholder 3"/>
          <p:cNvSpPr>
            <a:spLocks noGrp="1"/>
          </p:cNvSpPr>
          <p:nvPr>
            <p:ph type="sldNum" sz="quarter" idx="5"/>
          </p:nvPr>
        </p:nvSpPr>
        <p:spPr/>
        <p:txBody>
          <a:bodyPr/>
          <a:lstStyle/>
          <a:p>
            <a:pPr>
              <a:defRPr/>
            </a:pPr>
            <a:fld id="{551D8AB2-BCE7-4966-A800-C5492E36DCE9}" type="slidenum">
              <a:rPr lang="en-US" smtClean="0"/>
              <a:pPr>
                <a:defRPr/>
              </a:pPr>
              <a:t>23</a:t>
            </a:fld>
            <a:endParaRPr lang="en-US"/>
          </a:p>
        </p:txBody>
      </p:sp>
    </p:spTree>
    <p:extLst>
      <p:ext uri="{BB962C8B-B14F-4D97-AF65-F5344CB8AC3E}">
        <p14:creationId xmlns:p14="http://schemas.microsoft.com/office/powerpoint/2010/main" val="14621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 a separate Travel Voucher Summary when the </a:t>
            </a:r>
            <a:r>
              <a:rPr lang="en-US" b="1" smtClean="0"/>
              <a:t>Total Amount Payable </a:t>
            </a:r>
            <a:r>
              <a:rPr lang="en-US" smtClean="0"/>
              <a:t>is in the positive, The </a:t>
            </a:r>
            <a:r>
              <a:rPr lang="en-US" b="1" smtClean="0"/>
              <a:t>Total Amount Payable </a:t>
            </a:r>
            <a:r>
              <a:rPr lang="en-US" smtClean="0"/>
              <a:t>will be divided into two sections, </a:t>
            </a:r>
            <a:r>
              <a:rPr lang="en-US" b="1" smtClean="0"/>
              <a:t>Split Payment </a:t>
            </a:r>
            <a:r>
              <a:rPr lang="en-US" smtClean="0"/>
              <a:t>and </a:t>
            </a:r>
            <a:r>
              <a:rPr lang="en-US" b="1" smtClean="0"/>
              <a:t>Due Employee</a:t>
            </a:r>
            <a:r>
              <a:rPr lang="en-US" smtClean="0"/>
              <a:t>.  </a:t>
            </a:r>
            <a:r>
              <a:rPr lang="en-US" b="1" smtClean="0"/>
              <a:t>Split Payment </a:t>
            </a:r>
            <a:r>
              <a:rPr lang="en-US" smtClean="0"/>
              <a:t>is the amount that you had designated in your travel claim to pay directly to your Government Travel </a:t>
            </a:r>
            <a:r>
              <a:rPr lang="en-US" b="1" smtClean="0"/>
              <a:t>Charge</a:t>
            </a:r>
            <a:r>
              <a:rPr lang="en-US" smtClean="0"/>
              <a:t> Card.  </a:t>
            </a:r>
            <a:r>
              <a:rPr lang="en-US" b="1" smtClean="0"/>
              <a:t>Due Employee </a:t>
            </a:r>
            <a:r>
              <a:rPr lang="en-US" smtClean="0"/>
              <a:t>is the difference between the </a:t>
            </a:r>
            <a:r>
              <a:rPr lang="en-US" b="1" smtClean="0"/>
              <a:t>Total Amount Payable </a:t>
            </a:r>
            <a:r>
              <a:rPr lang="en-US" smtClean="0"/>
              <a:t>and the </a:t>
            </a:r>
            <a:r>
              <a:rPr lang="en-US" b="1" smtClean="0"/>
              <a:t>Split Payment </a:t>
            </a:r>
            <a:r>
              <a:rPr lang="en-US" smtClean="0"/>
              <a:t>that will be paid directly to the Traveler.  This concludes our breakdown of the Travel Voucher Summary.</a:t>
            </a:r>
            <a:endParaRPr lang="en-US" b="1" smtClean="0"/>
          </a:p>
        </p:txBody>
      </p:sp>
      <p:sp>
        <p:nvSpPr>
          <p:cNvPr id="4" name="Slide Number Placeholder 3"/>
          <p:cNvSpPr>
            <a:spLocks noGrp="1"/>
          </p:cNvSpPr>
          <p:nvPr>
            <p:ph type="sldNum" sz="quarter" idx="5"/>
          </p:nvPr>
        </p:nvSpPr>
        <p:spPr/>
        <p:txBody>
          <a:bodyPr/>
          <a:lstStyle/>
          <a:p>
            <a:pPr>
              <a:defRPr/>
            </a:pPr>
            <a:fld id="{3708C022-B493-4B83-BFC3-11FD6E16E299}" type="slidenum">
              <a:rPr lang="en-US" smtClean="0"/>
              <a:pPr>
                <a:defRPr/>
              </a:pPr>
              <a:t>24</a:t>
            </a:fld>
            <a:endParaRPr lang="en-US"/>
          </a:p>
        </p:txBody>
      </p:sp>
    </p:spTree>
    <p:extLst>
      <p:ext uri="{BB962C8B-B14F-4D97-AF65-F5344CB8AC3E}">
        <p14:creationId xmlns:p14="http://schemas.microsoft.com/office/powerpoint/2010/main" val="2455121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Here is the home page for the new Travel Branch website.  Each tab within the site has been updated to provide you with the most up to date information and guides associated with travel.</a:t>
            </a:r>
          </a:p>
          <a:p>
            <a:pPr>
              <a:defRPr/>
            </a:pPr>
            <a:r>
              <a:rPr lang="en-US" dirty="0" smtClean="0"/>
              <a:t>Under the </a:t>
            </a:r>
            <a:r>
              <a:rPr lang="en-US" b="1" dirty="0" smtClean="0"/>
              <a:t>News</a:t>
            </a:r>
            <a:r>
              <a:rPr lang="en-US" dirty="0" smtClean="0"/>
              <a:t> tab you can find PPC’s General Announcements, Top 10 Tuesday’s Recordings, Q&amp;A Sessions, and Travel &amp; WEB TPAX News Updates.</a:t>
            </a:r>
          </a:p>
          <a:p>
            <a:pPr>
              <a:defRPr/>
            </a:pPr>
            <a:endParaRPr lang="en-US" b="1" dirty="0"/>
          </a:p>
        </p:txBody>
      </p:sp>
      <p:sp>
        <p:nvSpPr>
          <p:cNvPr id="4" name="Slide Number Placeholder 3"/>
          <p:cNvSpPr>
            <a:spLocks noGrp="1"/>
          </p:cNvSpPr>
          <p:nvPr>
            <p:ph type="sldNum" sz="quarter" idx="5"/>
          </p:nvPr>
        </p:nvSpPr>
        <p:spPr/>
        <p:txBody>
          <a:bodyPr/>
          <a:lstStyle/>
          <a:p>
            <a:pPr>
              <a:defRPr/>
            </a:pPr>
            <a:fld id="{8899B2BC-0550-46F8-B91B-B207B2897F56}" type="slidenum">
              <a:rPr lang="en-US" smtClean="0"/>
              <a:pPr>
                <a:defRPr/>
              </a:pPr>
              <a:t>25</a:t>
            </a:fld>
            <a:endParaRPr lang="en-US"/>
          </a:p>
        </p:txBody>
      </p:sp>
    </p:spTree>
    <p:extLst>
      <p:ext uri="{BB962C8B-B14F-4D97-AF65-F5344CB8AC3E}">
        <p14:creationId xmlns:p14="http://schemas.microsoft.com/office/powerpoint/2010/main" val="3643460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Clicking on the </a:t>
            </a:r>
            <a:r>
              <a:rPr lang="en-US" b="1" dirty="0" smtClean="0"/>
              <a:t>General Information </a:t>
            </a:r>
            <a:r>
              <a:rPr lang="en-US" dirty="0" smtClean="0"/>
              <a:t>tab will take you to the General Travel and Contact Information, some of the items you will find here are Mailing Addresses for your claims, information regarding lost receipts or original orders,  and Travel Frequently asked Questions.</a:t>
            </a:r>
          </a:p>
          <a:p>
            <a:pPr>
              <a:defRPr/>
            </a:pPr>
            <a:endParaRPr lang="en-US" b="1" dirty="0"/>
          </a:p>
        </p:txBody>
      </p:sp>
      <p:sp>
        <p:nvSpPr>
          <p:cNvPr id="4" name="Slide Number Placeholder 3"/>
          <p:cNvSpPr>
            <a:spLocks noGrp="1"/>
          </p:cNvSpPr>
          <p:nvPr>
            <p:ph type="sldNum" sz="quarter" idx="5"/>
          </p:nvPr>
        </p:nvSpPr>
        <p:spPr/>
        <p:txBody>
          <a:bodyPr/>
          <a:lstStyle/>
          <a:p>
            <a:pPr>
              <a:defRPr/>
            </a:pPr>
            <a:fld id="{4FEC0C31-485A-4ABB-8D4A-6914E137FFBD}" type="slidenum">
              <a:rPr lang="en-US" smtClean="0"/>
              <a:pPr>
                <a:defRPr/>
              </a:pPr>
              <a:t>26</a:t>
            </a:fld>
            <a:endParaRPr lang="en-US"/>
          </a:p>
        </p:txBody>
      </p:sp>
    </p:spTree>
    <p:extLst>
      <p:ext uri="{BB962C8B-B14F-4D97-AF65-F5344CB8AC3E}">
        <p14:creationId xmlns:p14="http://schemas.microsoft.com/office/powerpoint/2010/main" val="3920928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Next is </a:t>
            </a:r>
            <a:r>
              <a:rPr lang="en-US" b="1" dirty="0" smtClean="0"/>
              <a:t>Known Issues,  </a:t>
            </a:r>
            <a:r>
              <a:rPr lang="en-US" dirty="0" smtClean="0"/>
              <a:t>this contains a running list of known issues and procedural highlights for the past six months.</a:t>
            </a:r>
          </a:p>
        </p:txBody>
      </p:sp>
      <p:sp>
        <p:nvSpPr>
          <p:cNvPr id="4" name="Slide Number Placeholder 3"/>
          <p:cNvSpPr>
            <a:spLocks noGrp="1"/>
          </p:cNvSpPr>
          <p:nvPr>
            <p:ph type="sldNum" sz="quarter" idx="5"/>
          </p:nvPr>
        </p:nvSpPr>
        <p:spPr/>
        <p:txBody>
          <a:bodyPr/>
          <a:lstStyle/>
          <a:p>
            <a:pPr>
              <a:defRPr/>
            </a:pPr>
            <a:fld id="{D21D3BC2-B493-460A-9FDD-70C441635B4B}" type="slidenum">
              <a:rPr lang="en-US" smtClean="0"/>
              <a:pPr>
                <a:defRPr/>
              </a:pPr>
              <a:t>27</a:t>
            </a:fld>
            <a:endParaRPr lang="en-US"/>
          </a:p>
        </p:txBody>
      </p:sp>
    </p:spTree>
    <p:extLst>
      <p:ext uri="{BB962C8B-B14F-4D97-AF65-F5344CB8AC3E}">
        <p14:creationId xmlns:p14="http://schemas.microsoft.com/office/powerpoint/2010/main" val="4037587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The </a:t>
            </a:r>
            <a:r>
              <a:rPr lang="en-US" b="1" dirty="0" smtClean="0"/>
              <a:t>E-Learning</a:t>
            </a:r>
            <a:r>
              <a:rPr lang="en-US" dirty="0" smtClean="0"/>
              <a:t> tab is the location to find the new and updated Web TPAX User Guides, Tutorials, and Webinar Recordings.  The information is divided into 4 sections, the first section is </a:t>
            </a:r>
            <a:r>
              <a:rPr lang="en-US" b="1" dirty="0" smtClean="0"/>
              <a:t>Basic Web TPAX Information for All Users.  </a:t>
            </a:r>
            <a:r>
              <a:rPr lang="en-US" dirty="0" smtClean="0"/>
              <a:t>Use these guides to learn how to log into WEB TPAX for the first time, understand TPAX features and maintain your account.  Some Topics contain both a </a:t>
            </a:r>
            <a:r>
              <a:rPr lang="en-US" b="1" dirty="0" smtClean="0"/>
              <a:t>Procedure Guide </a:t>
            </a:r>
            <a:r>
              <a:rPr lang="en-US" dirty="0" smtClean="0"/>
              <a:t>and a </a:t>
            </a:r>
            <a:r>
              <a:rPr lang="en-US" b="1" dirty="0" smtClean="0"/>
              <a:t>Tutorial</a:t>
            </a:r>
            <a:r>
              <a:rPr lang="en-US" dirty="0" smtClean="0"/>
              <a:t>.  The procedure guides are Step by Step Instructions while the Tutorials are a presentation of the same information containing a voiceover. </a:t>
            </a:r>
            <a:endParaRPr lang="en-US" b="1" dirty="0" smtClean="0"/>
          </a:p>
        </p:txBody>
      </p:sp>
      <p:sp>
        <p:nvSpPr>
          <p:cNvPr id="4" name="Slide Number Placeholder 3"/>
          <p:cNvSpPr>
            <a:spLocks noGrp="1"/>
          </p:cNvSpPr>
          <p:nvPr>
            <p:ph type="sldNum" sz="quarter" idx="5"/>
          </p:nvPr>
        </p:nvSpPr>
        <p:spPr/>
        <p:txBody>
          <a:bodyPr/>
          <a:lstStyle/>
          <a:p>
            <a:pPr>
              <a:defRPr/>
            </a:pPr>
            <a:fld id="{FF642249-BC30-447E-845A-EE6276AEB451}" type="slidenum">
              <a:rPr lang="en-US" smtClean="0"/>
              <a:pPr>
                <a:defRPr/>
              </a:pPr>
              <a:t>28</a:t>
            </a:fld>
            <a:endParaRPr lang="en-US"/>
          </a:p>
        </p:txBody>
      </p:sp>
    </p:spTree>
    <p:extLst>
      <p:ext uri="{BB962C8B-B14F-4D97-AF65-F5344CB8AC3E}">
        <p14:creationId xmlns:p14="http://schemas.microsoft.com/office/powerpoint/2010/main" val="4124761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The second section is to assist the</a:t>
            </a:r>
            <a:r>
              <a:rPr lang="en-US" b="1" dirty="0" smtClean="0"/>
              <a:t> Traveler.  </a:t>
            </a:r>
            <a:r>
              <a:rPr lang="en-US" dirty="0" smtClean="0"/>
              <a:t>Under this section you will find Procedure Guides for </a:t>
            </a:r>
            <a:r>
              <a:rPr lang="en-US" b="1" dirty="0" smtClean="0"/>
              <a:t>Temporary Duty and Local Travel</a:t>
            </a:r>
            <a:r>
              <a:rPr lang="en-US" dirty="0" smtClean="0"/>
              <a:t>,  </a:t>
            </a:r>
            <a:r>
              <a:rPr lang="en-US" b="1" dirty="0" smtClean="0"/>
              <a:t>Invitational/Evacuation and Medical Travel</a:t>
            </a:r>
            <a:r>
              <a:rPr lang="en-US" dirty="0" smtClean="0"/>
              <a:t>, </a:t>
            </a:r>
            <a:r>
              <a:rPr lang="en-US" b="1" dirty="0" smtClean="0"/>
              <a:t>Audits</a:t>
            </a:r>
            <a:r>
              <a:rPr lang="en-US" dirty="0" smtClean="0"/>
              <a:t>, and </a:t>
            </a:r>
            <a:r>
              <a:rPr lang="en-US" b="1" dirty="0" smtClean="0"/>
              <a:t>Permanent Change of Station</a:t>
            </a:r>
            <a:r>
              <a:rPr lang="en-US" dirty="0" smtClean="0"/>
              <a:t>.</a:t>
            </a:r>
            <a:endParaRPr lang="en-US" b="1" dirty="0" smtClean="0"/>
          </a:p>
        </p:txBody>
      </p:sp>
      <p:sp>
        <p:nvSpPr>
          <p:cNvPr id="4" name="Slide Number Placeholder 3"/>
          <p:cNvSpPr>
            <a:spLocks noGrp="1"/>
          </p:cNvSpPr>
          <p:nvPr>
            <p:ph type="sldNum" sz="quarter" idx="5"/>
          </p:nvPr>
        </p:nvSpPr>
        <p:spPr/>
        <p:txBody>
          <a:bodyPr/>
          <a:lstStyle/>
          <a:p>
            <a:pPr>
              <a:defRPr/>
            </a:pPr>
            <a:fld id="{C18285BB-0FE4-4E16-8415-BFF1202EA246}" type="slidenum">
              <a:rPr lang="en-US" smtClean="0"/>
              <a:pPr>
                <a:defRPr/>
              </a:pPr>
              <a:t>29</a:t>
            </a:fld>
            <a:endParaRPr lang="en-US"/>
          </a:p>
        </p:txBody>
      </p:sp>
    </p:spTree>
    <p:extLst>
      <p:ext uri="{BB962C8B-B14F-4D97-AF65-F5344CB8AC3E}">
        <p14:creationId xmlns:p14="http://schemas.microsoft.com/office/powerpoint/2010/main" val="207474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dirty="0" smtClean="0"/>
              <a:t>Now its time to discuss AO</a:t>
            </a:r>
            <a:r>
              <a:rPr lang="en-US" baseline="0" dirty="0" smtClean="0"/>
              <a:t> responsibilities and requirements to remain compliant. </a:t>
            </a:r>
          </a:p>
          <a:p>
            <a:endParaRPr lang="en-US" dirty="0" smtClean="0"/>
          </a:p>
          <a:p>
            <a:r>
              <a:rPr lang="en-US" dirty="0" smtClean="0"/>
              <a:t>(CLICK)</a:t>
            </a:r>
            <a:r>
              <a:rPr lang="en-US" baseline="0" dirty="0" smtClean="0"/>
              <a:t> </a:t>
            </a:r>
            <a:r>
              <a:rPr lang="en-US" dirty="0" smtClean="0"/>
              <a:t>In order to be an AO you must first be assigned and designated in writing as such. Steps for this can be found on the PPC Travel Website under the AO designation tab.</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(CLICK)</a:t>
            </a:r>
            <a:r>
              <a:rPr lang="en-US" b="1" dirty="0" smtClean="0"/>
              <a:t> This is the most important part of </a:t>
            </a:r>
            <a:r>
              <a:rPr lang="en-US" b="1" baseline="0" dirty="0" smtClean="0"/>
              <a:t> an AO’s duties once they are designated. </a:t>
            </a:r>
            <a:r>
              <a:rPr lang="en-US" b="1" dirty="0" smtClean="0"/>
              <a:t>AO’s should thoroughly verify that all expenditures claimed are in compliance with travel policy and</a:t>
            </a:r>
            <a:r>
              <a:rPr lang="en-US" b="1" baseline="0" dirty="0" smtClean="0"/>
              <a:t> that they are legal and justified </a:t>
            </a:r>
            <a:r>
              <a:rPr lang="en-US" b="1" dirty="0" smtClean="0"/>
              <a:t>prior to approving a claim. Stewardship of Coast Guard funds is mandatory. Use your best judgment! </a:t>
            </a:r>
          </a:p>
          <a:p>
            <a:r>
              <a:rPr lang="en-US" dirty="0" smtClean="0"/>
              <a:t>(CLICK) Currently the Travel AO training course is available in the Learning and Management system. Completion of this training may become mandatory for all AO’s very soon.</a:t>
            </a:r>
          </a:p>
          <a:p>
            <a:r>
              <a:rPr lang="en-US" dirty="0" smtClean="0"/>
              <a:t>(CLICK) Use of the travel AO Checklist is required when performing your duties as an AO. This can be found on the PPC travel website.</a:t>
            </a:r>
          </a:p>
          <a:p>
            <a:r>
              <a:rPr lang="en-US" dirty="0" smtClean="0"/>
              <a:t>(CLICK) AO’s should be the first point of contact for all travel related inquiries. In the following slides we will provide you with resources necessary to answer virtually anything thrown your way.</a:t>
            </a:r>
          </a:p>
          <a:p>
            <a:r>
              <a:rPr lang="en-US" dirty="0" smtClean="0"/>
              <a:t>(CLICK) AO’s are required to assist in the completion of the claims, not just the approval. If necessary, AO’s should provide step by step instruction on how to complete the claim to the traveler. </a:t>
            </a:r>
          </a:p>
          <a:p>
            <a:r>
              <a:rPr lang="en-US" dirty="0" smtClean="0"/>
              <a:t>(CLICK) Did you know AO’s have the ability to check the status of Claims and Supplemental Claims? In the following slides we will show you how to provide your travelers with the answers they need.</a:t>
            </a:r>
          </a:p>
          <a:p>
            <a:endParaRPr lang="en-US" dirty="0" smtClean="0"/>
          </a:p>
          <a:p>
            <a:r>
              <a:rPr lang="en-US" dirty="0" smtClean="0"/>
              <a:t>We</a:t>
            </a:r>
            <a:r>
              <a:rPr lang="en-US" baseline="0" dirty="0" smtClean="0"/>
              <a:t> will provide you with a lot of helpful information going forward in this presentation, all of which will prove beneficial  to you, additionally all the resources you need are readily available on the Pay and Personnel Center’s Travel Web page. </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F7101C49-BC4E-42F3-BAF4-5FDA58C4B688}" type="slidenum">
              <a:rPr lang="en-US" smtClean="0"/>
              <a:pPr>
                <a:defRPr/>
              </a:pPr>
              <a:t>3</a:t>
            </a:fld>
            <a:endParaRPr lang="en-US"/>
          </a:p>
        </p:txBody>
      </p:sp>
    </p:spTree>
    <p:extLst>
      <p:ext uri="{BB962C8B-B14F-4D97-AF65-F5344CB8AC3E}">
        <p14:creationId xmlns:p14="http://schemas.microsoft.com/office/powerpoint/2010/main" val="2087720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The third section is to assist the</a:t>
            </a:r>
            <a:r>
              <a:rPr lang="en-US" b="1" dirty="0" smtClean="0"/>
              <a:t> Approving Official.  </a:t>
            </a:r>
            <a:r>
              <a:rPr lang="en-US" dirty="0" smtClean="0"/>
              <a:t>Under this section you will find Procedure Guides and the Updated Travel AO Checklist.</a:t>
            </a:r>
            <a:endParaRPr lang="en-US" b="1" dirty="0" smtClean="0"/>
          </a:p>
        </p:txBody>
      </p:sp>
      <p:sp>
        <p:nvSpPr>
          <p:cNvPr id="4" name="Slide Number Placeholder 3"/>
          <p:cNvSpPr>
            <a:spLocks noGrp="1"/>
          </p:cNvSpPr>
          <p:nvPr>
            <p:ph type="sldNum" sz="quarter" idx="5"/>
          </p:nvPr>
        </p:nvSpPr>
        <p:spPr/>
        <p:txBody>
          <a:bodyPr/>
          <a:lstStyle/>
          <a:p>
            <a:pPr>
              <a:defRPr/>
            </a:pPr>
            <a:fld id="{5A6E2E2D-28AA-40D4-89F2-79A6C85F98A4}" type="slidenum">
              <a:rPr lang="en-US" smtClean="0"/>
              <a:pPr>
                <a:defRPr/>
              </a:pPr>
              <a:t>30</a:t>
            </a:fld>
            <a:endParaRPr lang="en-US"/>
          </a:p>
        </p:txBody>
      </p:sp>
    </p:spTree>
    <p:extLst>
      <p:ext uri="{BB962C8B-B14F-4D97-AF65-F5344CB8AC3E}">
        <p14:creationId xmlns:p14="http://schemas.microsoft.com/office/powerpoint/2010/main" val="3101702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The final section under </a:t>
            </a:r>
            <a:r>
              <a:rPr lang="en-US" b="1" dirty="0" smtClean="0"/>
              <a:t>E-Learning</a:t>
            </a:r>
            <a:r>
              <a:rPr lang="en-US" dirty="0" smtClean="0"/>
              <a:t> is for the </a:t>
            </a:r>
            <a:r>
              <a:rPr lang="en-US" b="1" dirty="0" smtClean="0"/>
              <a:t>Proxy and Servicing Personnel Office (SPO).  </a:t>
            </a:r>
          </a:p>
        </p:txBody>
      </p:sp>
      <p:sp>
        <p:nvSpPr>
          <p:cNvPr id="4" name="Slide Number Placeholder 3"/>
          <p:cNvSpPr>
            <a:spLocks noGrp="1"/>
          </p:cNvSpPr>
          <p:nvPr>
            <p:ph type="sldNum" sz="quarter" idx="5"/>
          </p:nvPr>
        </p:nvSpPr>
        <p:spPr/>
        <p:txBody>
          <a:bodyPr/>
          <a:lstStyle/>
          <a:p>
            <a:pPr>
              <a:defRPr/>
            </a:pPr>
            <a:fld id="{BC11E5EA-3F1B-4D2B-99FB-EA47F2CD4DE3}" type="slidenum">
              <a:rPr lang="en-US" smtClean="0"/>
              <a:pPr>
                <a:defRPr/>
              </a:pPr>
              <a:t>31</a:t>
            </a:fld>
            <a:endParaRPr lang="en-US"/>
          </a:p>
        </p:txBody>
      </p:sp>
    </p:spTree>
    <p:extLst>
      <p:ext uri="{BB962C8B-B14F-4D97-AF65-F5344CB8AC3E}">
        <p14:creationId xmlns:p14="http://schemas.microsoft.com/office/powerpoint/2010/main" val="2733439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Next is the </a:t>
            </a:r>
            <a:r>
              <a:rPr lang="en-US" b="1" dirty="0" smtClean="0"/>
              <a:t>AO Designation tab, </a:t>
            </a:r>
            <a:r>
              <a:rPr lang="en-US" dirty="0" smtClean="0"/>
              <a:t>this tab contains the Travel Approving Official Training and Designation Procedures.</a:t>
            </a:r>
          </a:p>
          <a:p>
            <a:pPr>
              <a:defRPr/>
            </a:pPr>
            <a:endParaRPr lang="en-US" b="1" dirty="0"/>
          </a:p>
        </p:txBody>
      </p:sp>
      <p:sp>
        <p:nvSpPr>
          <p:cNvPr id="4" name="Slide Number Placeholder 3"/>
          <p:cNvSpPr>
            <a:spLocks noGrp="1"/>
          </p:cNvSpPr>
          <p:nvPr>
            <p:ph type="sldNum" sz="quarter" idx="5"/>
          </p:nvPr>
        </p:nvSpPr>
        <p:spPr/>
        <p:txBody>
          <a:bodyPr/>
          <a:lstStyle/>
          <a:p>
            <a:pPr>
              <a:defRPr/>
            </a:pPr>
            <a:fld id="{CC55724C-A873-4BC1-8936-098FD27F1FD3}" type="slidenum">
              <a:rPr lang="en-US" smtClean="0"/>
              <a:pPr>
                <a:defRPr/>
              </a:pPr>
              <a:t>32</a:t>
            </a:fld>
            <a:endParaRPr lang="en-US"/>
          </a:p>
        </p:txBody>
      </p:sp>
    </p:spTree>
    <p:extLst>
      <p:ext uri="{BB962C8B-B14F-4D97-AF65-F5344CB8AC3E}">
        <p14:creationId xmlns:p14="http://schemas.microsoft.com/office/powerpoint/2010/main" val="3319272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The </a:t>
            </a:r>
            <a:r>
              <a:rPr lang="en-US" b="1" dirty="0" smtClean="0"/>
              <a:t>Other Resources </a:t>
            </a:r>
            <a:r>
              <a:rPr lang="en-US" dirty="0" smtClean="0"/>
              <a:t>Tab is where you can find Additional Travel Information and Resources, some examples of the information you can find here is information on the Government Travel </a:t>
            </a:r>
            <a:r>
              <a:rPr lang="en-US" b="1" dirty="0" smtClean="0"/>
              <a:t>Charge</a:t>
            </a:r>
            <a:r>
              <a:rPr lang="en-US" dirty="0" smtClean="0"/>
              <a:t> Card Program, Civilian PCS Claim Procedures, Medical Specialty Care Travel, Invitational Travel, and much more.</a:t>
            </a:r>
          </a:p>
          <a:p>
            <a:pPr>
              <a:defRPr/>
            </a:pPr>
            <a:endParaRPr lang="en-US" b="1" dirty="0"/>
          </a:p>
        </p:txBody>
      </p:sp>
      <p:sp>
        <p:nvSpPr>
          <p:cNvPr id="4" name="Slide Number Placeholder 3"/>
          <p:cNvSpPr>
            <a:spLocks noGrp="1"/>
          </p:cNvSpPr>
          <p:nvPr>
            <p:ph type="sldNum" sz="quarter" idx="5"/>
          </p:nvPr>
        </p:nvSpPr>
        <p:spPr/>
        <p:txBody>
          <a:bodyPr/>
          <a:lstStyle/>
          <a:p>
            <a:pPr>
              <a:defRPr/>
            </a:pPr>
            <a:fld id="{1A8C2192-921E-4C4A-A823-0E09CF8F0E94}" type="slidenum">
              <a:rPr lang="en-US" smtClean="0"/>
              <a:pPr>
                <a:defRPr/>
              </a:pPr>
              <a:t>33</a:t>
            </a:fld>
            <a:endParaRPr lang="en-US"/>
          </a:p>
        </p:txBody>
      </p:sp>
    </p:spTree>
    <p:extLst>
      <p:ext uri="{BB962C8B-B14F-4D97-AF65-F5344CB8AC3E}">
        <p14:creationId xmlns:p14="http://schemas.microsoft.com/office/powerpoint/2010/main" val="1899627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The final tab, </a:t>
            </a:r>
            <a:r>
              <a:rPr lang="en-US" b="1" dirty="0" smtClean="0"/>
              <a:t>Forms and Publications </a:t>
            </a:r>
            <a:r>
              <a:rPr lang="en-US" dirty="0" smtClean="0"/>
              <a:t>provides links to all Travel Related Directives, Publications and Guides.  </a:t>
            </a:r>
          </a:p>
          <a:p>
            <a:pPr>
              <a:defRPr/>
            </a:pPr>
            <a:r>
              <a:rPr lang="en-US" dirty="0" smtClean="0"/>
              <a:t>Now that I have gone over all of this with you, I will hand it back over to CWO McElroy to go over the methods for contacting PPC Customer Care.</a:t>
            </a:r>
          </a:p>
          <a:p>
            <a:pPr>
              <a:defRPr/>
            </a:pPr>
            <a:endParaRPr lang="en-US" b="1" dirty="0"/>
          </a:p>
        </p:txBody>
      </p:sp>
      <p:sp>
        <p:nvSpPr>
          <p:cNvPr id="4" name="Slide Number Placeholder 3"/>
          <p:cNvSpPr>
            <a:spLocks noGrp="1"/>
          </p:cNvSpPr>
          <p:nvPr>
            <p:ph type="sldNum" sz="quarter" idx="5"/>
          </p:nvPr>
        </p:nvSpPr>
        <p:spPr/>
        <p:txBody>
          <a:bodyPr/>
          <a:lstStyle/>
          <a:p>
            <a:pPr>
              <a:defRPr/>
            </a:pPr>
            <a:fld id="{FE6DA585-009E-49EC-8465-5225ACFC3F4E}" type="slidenum">
              <a:rPr lang="en-US" smtClean="0"/>
              <a:pPr>
                <a:defRPr/>
              </a:pPr>
              <a:t>34</a:t>
            </a:fld>
            <a:endParaRPr lang="en-US"/>
          </a:p>
        </p:txBody>
      </p:sp>
    </p:spTree>
    <p:extLst>
      <p:ext uri="{BB962C8B-B14F-4D97-AF65-F5344CB8AC3E}">
        <p14:creationId xmlns:p14="http://schemas.microsoft.com/office/powerpoint/2010/main" val="1728812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Thanks YN1!</a:t>
            </a:r>
          </a:p>
          <a:p>
            <a:endParaRPr lang="en-US" dirty="0" smtClean="0"/>
          </a:p>
          <a:p>
            <a:r>
              <a:rPr lang="en-US" dirty="0" smtClean="0"/>
              <a:t>Now we will go over the methods for contacting PPC Customer Care.</a:t>
            </a:r>
          </a:p>
          <a:p>
            <a:endParaRPr lang="en-US" dirty="0" smtClean="0"/>
          </a:p>
          <a:p>
            <a:r>
              <a:rPr lang="en-US" dirty="0" smtClean="0"/>
              <a:t>If an AO is contacting PPC for inquiries regarding the status of a claim or audit, policy clarification, or an explanation of a travel payment they should utilize Customer Care’s web-based ticketing system. </a:t>
            </a:r>
          </a:p>
        </p:txBody>
      </p:sp>
      <p:sp>
        <p:nvSpPr>
          <p:cNvPr id="4" name="Slide Number Placeholder 3"/>
          <p:cNvSpPr>
            <a:spLocks noGrp="1"/>
          </p:cNvSpPr>
          <p:nvPr>
            <p:ph type="sldNum" sz="quarter" idx="5"/>
          </p:nvPr>
        </p:nvSpPr>
        <p:spPr/>
        <p:txBody>
          <a:bodyPr/>
          <a:lstStyle/>
          <a:p>
            <a:pPr>
              <a:defRPr/>
            </a:pPr>
            <a:fld id="{C5EA31D2-5D39-4897-A2D2-411FE375F635}" type="slidenum">
              <a:rPr lang="en-US" smtClean="0"/>
              <a:pPr>
                <a:defRPr/>
              </a:pPr>
              <a:t>35</a:t>
            </a:fld>
            <a:endParaRPr lang="en-US"/>
          </a:p>
        </p:txBody>
      </p:sp>
    </p:spTree>
    <p:extLst>
      <p:ext uri="{BB962C8B-B14F-4D97-AF65-F5344CB8AC3E}">
        <p14:creationId xmlns:p14="http://schemas.microsoft.com/office/powerpoint/2010/main" val="3165416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(CLICK)Customer Care will only provide over the phone assistance to AO’s regarding Web T-PAX navigational issues. If an AO has exhausted all resources located on the PPC Travel webpage and still is having difficulties with navigation in Web T-PAX they can contact PPC Customer Care for assistance.  </a:t>
            </a:r>
          </a:p>
          <a:p>
            <a:endParaRPr lang="en-US" dirty="0" smtClean="0"/>
          </a:p>
          <a:p>
            <a:r>
              <a:rPr lang="en-US" dirty="0" smtClean="0"/>
              <a:t>(CLICK) Travelers themselves and AO’s may contact PPC Customer Care for any travel emergencies listed in the previous slides, however travelers should utilize their AO as their primary resource for assistance and information. </a:t>
            </a:r>
          </a:p>
          <a:p>
            <a:endParaRPr lang="en-US" dirty="0" smtClean="0"/>
          </a:p>
          <a:p>
            <a:r>
              <a:rPr lang="en-US" dirty="0" smtClean="0"/>
              <a:t>I know we have touched on a lot of information today, however if</a:t>
            </a:r>
            <a:r>
              <a:rPr lang="en-US" baseline="0" dirty="0" smtClean="0"/>
              <a:t> you take away anything from this presentation please remember where your resources are located. The PPC Travel website is chocked full of useful information to assist you with your performance of duties.</a:t>
            </a:r>
            <a:endParaRPr lang="en-US" dirty="0" smtClean="0"/>
          </a:p>
          <a:p>
            <a:endParaRPr lang="en-US" dirty="0" smtClean="0"/>
          </a:p>
          <a:p>
            <a:r>
              <a:rPr lang="en-US" dirty="0" smtClean="0"/>
              <a:t>Now that we have covered our bases regarding AO responsibilities, customer related inquiries, and the methods and reasoning for contacting PPC Customer Care, its time for the Q &amp; A portion.  Please let us know what you think, we have numerous subject matter specialists in the room to answer your questions.</a:t>
            </a:r>
          </a:p>
          <a:p>
            <a:r>
              <a:rPr lang="en-US" dirty="0" smtClean="0"/>
              <a:t>(CLICK)</a:t>
            </a:r>
          </a:p>
        </p:txBody>
      </p:sp>
      <p:sp>
        <p:nvSpPr>
          <p:cNvPr id="4" name="Slide Number Placeholder 3"/>
          <p:cNvSpPr>
            <a:spLocks noGrp="1"/>
          </p:cNvSpPr>
          <p:nvPr>
            <p:ph type="sldNum" sz="quarter" idx="5"/>
          </p:nvPr>
        </p:nvSpPr>
        <p:spPr/>
        <p:txBody>
          <a:bodyPr/>
          <a:lstStyle/>
          <a:p>
            <a:pPr>
              <a:defRPr/>
            </a:pPr>
            <a:fld id="{CFAAE64C-712D-47DE-A5FA-00AB5CAF0AFD}" type="slidenum">
              <a:rPr lang="en-US" smtClean="0"/>
              <a:pPr>
                <a:defRPr/>
              </a:pPr>
              <a:t>36</a:t>
            </a:fld>
            <a:endParaRPr lang="en-US"/>
          </a:p>
        </p:txBody>
      </p:sp>
    </p:spTree>
    <p:extLst>
      <p:ext uri="{BB962C8B-B14F-4D97-AF65-F5344CB8AC3E}">
        <p14:creationId xmlns:p14="http://schemas.microsoft.com/office/powerpoint/2010/main" val="176663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AO’s are the Traveler’s first stop for information regarding their travel claim. It is imperative that AO’s immerse themselves in travel procedure and policy. You will be who the traveler looks to for expertise. Additionally Web TPAX navigational questions should be addressed by the AO. There are a myriad of help guides and tutorials located on the PPC Travel Website to assist you.</a:t>
            </a:r>
          </a:p>
          <a:p>
            <a:endParaRPr lang="en-US" dirty="0" smtClean="0"/>
          </a:p>
          <a:p>
            <a:r>
              <a:rPr lang="en-US" dirty="0" smtClean="0"/>
              <a:t>The</a:t>
            </a:r>
            <a:r>
              <a:rPr lang="en-US" baseline="0" dirty="0" smtClean="0"/>
              <a:t> member will be best served by the AO answering their travel related inquiries at the field level. PPC will always be available for emergency issues and we will cover the reasons and methods for contacting PPC later on in this presentation.</a:t>
            </a:r>
            <a:endParaRPr lang="en-US" dirty="0" smtClean="0"/>
          </a:p>
        </p:txBody>
      </p:sp>
      <p:sp>
        <p:nvSpPr>
          <p:cNvPr id="4" name="Slide Number Placeholder 3"/>
          <p:cNvSpPr>
            <a:spLocks noGrp="1"/>
          </p:cNvSpPr>
          <p:nvPr>
            <p:ph type="sldNum" sz="quarter" idx="5"/>
          </p:nvPr>
        </p:nvSpPr>
        <p:spPr/>
        <p:txBody>
          <a:bodyPr/>
          <a:lstStyle/>
          <a:p>
            <a:pPr>
              <a:defRPr/>
            </a:pPr>
            <a:fld id="{76AEF12C-2CE5-4FAF-ACBE-4D34D6C7143C}" type="slidenum">
              <a:rPr lang="en-US" smtClean="0"/>
              <a:pPr>
                <a:defRPr/>
              </a:pPr>
              <a:t>4</a:t>
            </a:fld>
            <a:endParaRPr lang="en-US"/>
          </a:p>
        </p:txBody>
      </p:sp>
    </p:spTree>
    <p:extLst>
      <p:ext uri="{BB962C8B-B14F-4D97-AF65-F5344CB8AC3E}">
        <p14:creationId xmlns:p14="http://schemas.microsoft.com/office/powerpoint/2010/main" val="205189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dirty="0" smtClean="0"/>
              <a:t>AO’s will be required to answer the following questions from the traveler</a:t>
            </a:r>
          </a:p>
          <a:p>
            <a:r>
              <a:rPr lang="en-US" dirty="0" smtClean="0"/>
              <a:t>(CLICK) What is the status of my claim?</a:t>
            </a:r>
          </a:p>
          <a:p>
            <a:r>
              <a:rPr lang="en-US" dirty="0" smtClean="0"/>
              <a:t>This includes the status of Supplemental Claims. YN1 Lange will give you information in this presentation detailing how to check the status of claims.</a:t>
            </a:r>
          </a:p>
          <a:p>
            <a:r>
              <a:rPr lang="en-US" dirty="0" smtClean="0"/>
              <a:t>(CLICK) What is the status of my Audit?</a:t>
            </a:r>
          </a:p>
          <a:p>
            <a:r>
              <a:rPr lang="en-US" dirty="0" smtClean="0"/>
              <a:t>Did you know if you upload all of your travel related documents into Web T-</a:t>
            </a:r>
            <a:r>
              <a:rPr lang="en-US" dirty="0" err="1" smtClean="0"/>
              <a:t>pax</a:t>
            </a:r>
            <a:r>
              <a:rPr lang="en-US" dirty="0" smtClean="0"/>
              <a:t> your audit package will be already present in the system for you? It is highly encouraged that travelers upload all documents into TPAX prior to submitting the claim to an AO. AO’s can verify that all documents are uploaded into Web T-</a:t>
            </a:r>
            <a:r>
              <a:rPr lang="en-US" dirty="0" err="1" smtClean="0"/>
              <a:t>pax</a:t>
            </a:r>
            <a:r>
              <a:rPr lang="en-US" dirty="0" smtClean="0"/>
              <a:t> and can inquire with PPC Customer Care regarding the status of an audit.</a:t>
            </a:r>
          </a:p>
          <a:p>
            <a:r>
              <a:rPr lang="en-US" dirty="0" smtClean="0"/>
              <a:t>(CLICK) Can you assist me in navigating through Web TPAX?</a:t>
            </a:r>
          </a:p>
          <a:p>
            <a:r>
              <a:rPr lang="en-US" dirty="0" smtClean="0"/>
              <a:t>There are numerous help guides and tutorials regarding Web TPAX located on the PPC Travel web page. This will be your lifeline for anything you may come across in Web TPAX. Your travelers will be coming to you for assistance.</a:t>
            </a:r>
          </a:p>
          <a:p>
            <a:r>
              <a:rPr lang="en-US" dirty="0" smtClean="0"/>
              <a:t>(CLICK) What is the policy regarding this travel related issue?</a:t>
            </a:r>
          </a:p>
          <a:p>
            <a:r>
              <a:rPr lang="en-US" dirty="0" smtClean="0"/>
              <a:t>It is the AO’s responsibility to become familiar with all travel policy to ensure he or she is approving the proper reimbursements for travel expenses, we will give you information regarding resources to become familiar with in upcoming slides.</a:t>
            </a:r>
          </a:p>
          <a:p>
            <a:r>
              <a:rPr lang="en-US" dirty="0" smtClean="0"/>
              <a:t>(CLICK) Can you break down my travel payment?</a:t>
            </a:r>
          </a:p>
          <a:p>
            <a:r>
              <a:rPr lang="en-US" dirty="0" smtClean="0"/>
              <a:t>In a moment YN1 Lange will give you in depth information regarding how to explain a Travel Voucher Summary. Your travelers will be coming to you for explanation so please pay close attention. </a:t>
            </a:r>
          </a:p>
          <a:p>
            <a:endParaRPr lang="en-US" dirty="0" smtClean="0"/>
          </a:p>
          <a:p>
            <a:endParaRPr lang="en-US" dirty="0" smtClean="0"/>
          </a:p>
          <a:p>
            <a:r>
              <a:rPr lang="en-US" dirty="0" smtClean="0"/>
              <a:t>if the AO hits a wall and cant answer any of these, he or she shall submit a PPC Customer Care ticket requesting assistance with the question. In the following slides, we will provide you with information on how to complete status checks, locations of policy, and instructions on how to interpret a travel voucher summary. </a:t>
            </a:r>
          </a:p>
        </p:txBody>
      </p:sp>
      <p:sp>
        <p:nvSpPr>
          <p:cNvPr id="4" name="Slide Number Placeholder 3"/>
          <p:cNvSpPr>
            <a:spLocks noGrp="1"/>
          </p:cNvSpPr>
          <p:nvPr>
            <p:ph type="sldNum" sz="quarter" idx="5"/>
          </p:nvPr>
        </p:nvSpPr>
        <p:spPr/>
        <p:txBody>
          <a:bodyPr/>
          <a:lstStyle/>
          <a:p>
            <a:pPr>
              <a:defRPr/>
            </a:pPr>
            <a:fld id="{ABDAA26F-9A13-4E73-98E7-2DBC3F2336D5}" type="slidenum">
              <a:rPr lang="en-US" smtClean="0"/>
              <a:pPr>
                <a:defRPr/>
              </a:pPr>
              <a:t>5</a:t>
            </a:fld>
            <a:endParaRPr lang="en-US"/>
          </a:p>
        </p:txBody>
      </p:sp>
    </p:spTree>
    <p:extLst>
      <p:ext uri="{BB962C8B-B14F-4D97-AF65-F5344CB8AC3E}">
        <p14:creationId xmlns:p14="http://schemas.microsoft.com/office/powerpoint/2010/main" val="1441121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smtClean="0"/>
              <a:t>With the AO being the primary point of contact for the traveler, PPC Customer Care will answer calls from travelers regarding:</a:t>
            </a:r>
          </a:p>
          <a:p>
            <a:r>
              <a:rPr lang="en-US" dirty="0" smtClean="0"/>
              <a:t>(CLICK) Debt Collection emergencies</a:t>
            </a:r>
          </a:p>
          <a:p>
            <a:r>
              <a:rPr lang="en-US" dirty="0" smtClean="0"/>
              <a:t>An example of a debt collection emergency would consist of there being a travel related debt initiated for a member that may result in an unexpected financial hardship. </a:t>
            </a:r>
          </a:p>
          <a:p>
            <a:r>
              <a:rPr lang="en-US" dirty="0" smtClean="0"/>
              <a:t>(CLICK) Travel Advances emergencies</a:t>
            </a:r>
          </a:p>
          <a:p>
            <a:r>
              <a:rPr lang="en-US" dirty="0" smtClean="0"/>
              <a:t>An example of an emergency related to travel advances would be: if a member has departed or are within 48 hours of departure and they have not received their travel advances. Did you know members and AO’s can check the status of travel advances in Web T-PAX? Information regarding this is located under the E-learning tab on the PPC Travel web page. </a:t>
            </a:r>
          </a:p>
          <a:p>
            <a:r>
              <a:rPr lang="en-US" dirty="0" smtClean="0"/>
              <a:t>(CLICK) Miscellaneous travel emergencies.  </a:t>
            </a:r>
          </a:p>
          <a:p>
            <a:r>
              <a:rPr lang="en-US" dirty="0" smtClean="0"/>
              <a:t>There is no straight forward definition for what constitutes a legitimate miscellaneous travel emergency. Please ensure your travelers utilize this option as a last resort. If the issue isn't deemed urgent, Customer Care may redirect the caller to the AO.</a:t>
            </a:r>
          </a:p>
          <a:p>
            <a:endParaRPr lang="en-US" dirty="0" smtClean="0"/>
          </a:p>
          <a:p>
            <a:r>
              <a:rPr lang="en-US" dirty="0" smtClean="0"/>
              <a:t>Now that we have gone over the basics regarding AO responsibilities and Traveler Inquiries, I am going to hand the floor to YN1 Lang so she can cover some important information regarding navigation in Web T-</a:t>
            </a:r>
            <a:r>
              <a:rPr lang="en-US" dirty="0" err="1" smtClean="0"/>
              <a:t>pax</a:t>
            </a:r>
            <a:r>
              <a:rPr lang="en-US" dirty="0" smtClean="0"/>
              <a:t> and some resources available to support you in the performance of your duties.</a:t>
            </a:r>
          </a:p>
        </p:txBody>
      </p:sp>
      <p:sp>
        <p:nvSpPr>
          <p:cNvPr id="4" name="Slide Number Placeholder 3"/>
          <p:cNvSpPr>
            <a:spLocks noGrp="1"/>
          </p:cNvSpPr>
          <p:nvPr>
            <p:ph type="sldNum" sz="quarter" idx="5"/>
          </p:nvPr>
        </p:nvSpPr>
        <p:spPr/>
        <p:txBody>
          <a:bodyPr/>
          <a:lstStyle/>
          <a:p>
            <a:pPr>
              <a:defRPr/>
            </a:pPr>
            <a:fld id="{A6AD3B3F-E9D2-4F64-B97A-BD85A9A838C2}" type="slidenum">
              <a:rPr lang="en-US" smtClean="0"/>
              <a:pPr>
                <a:defRPr/>
              </a:pPr>
              <a:t>6</a:t>
            </a:fld>
            <a:endParaRPr lang="en-US"/>
          </a:p>
        </p:txBody>
      </p:sp>
    </p:spTree>
    <p:extLst>
      <p:ext uri="{BB962C8B-B14F-4D97-AF65-F5344CB8AC3E}">
        <p14:creationId xmlns:p14="http://schemas.microsoft.com/office/powerpoint/2010/main" val="4034430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following slides will show step by step from both a Traveler and Authorizing Official View on how to check the status of a settlement in T-PAX.  We begin with the AO view. From the main screen select the Profile and History drop down.</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1E07A6-8EF9-4E92-960B-77D19132F911}"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212507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From the drop down options, the AO would select History.</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52194D-8A8D-4EC4-B03E-6F824AA97D72}"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3182777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AO would next search by EMPLID, if unknown, the AO can also search by the Traveler’s Last Name.  Select Search and then OK.</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591F62-96E9-4689-A7FC-A37167006CAB}"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45038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9137E75-C009-4215-804B-09C658E50338}" type="datetimeFigureOut">
              <a:rPr lang="en-US"/>
              <a:pPr>
                <a:defRPr/>
              </a:pPr>
              <a:t>4/11/2017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DA6C5C-B1A1-496C-81C7-26A6A0DAFE7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144106-1E83-4C18-84E4-8EBED6CE9F78}" type="datetimeFigureOut">
              <a:rPr lang="en-US"/>
              <a:pPr>
                <a:defRPr/>
              </a:pPr>
              <a:t>4/11/2017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37FE25-62DB-4495-8BA7-D83472786A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F3F089-FC39-4DFC-8D10-3EDCB7CBD69B}" type="datetimeFigureOut">
              <a:rPr lang="en-US"/>
              <a:pPr>
                <a:defRPr/>
              </a:pPr>
              <a:t>4/11/2017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6788D3-E2FF-41B6-9C6C-8574F5FEB2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0D0411-1F25-41AC-9440-1174C498E3CA}" type="datetimeFigureOut">
              <a:rPr lang="en-US"/>
              <a:pPr>
                <a:defRPr/>
              </a:pPr>
              <a:t>4/11/2017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AC47AC-E512-4B2C-B9D6-5710C654B5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28E8FE-0606-4C0B-917B-1EB35E5CC42D}" type="datetimeFigureOut">
              <a:rPr lang="en-US"/>
              <a:pPr>
                <a:defRPr/>
              </a:pPr>
              <a:t>4/11/2017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27B070-BD94-44AA-81C8-C399702BFD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DA32FFD-09E6-4A84-B5A4-CC25C6FD63F9}" type="datetimeFigureOut">
              <a:rPr lang="en-US"/>
              <a:pPr>
                <a:defRPr/>
              </a:pPr>
              <a:t>4/11/2017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2D60E4-93E3-479A-BFFB-8D7B2C96907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24388D-2E6C-42A5-A11D-70317575FE3C}" type="datetimeFigureOut">
              <a:rPr lang="en-US"/>
              <a:pPr>
                <a:defRPr/>
              </a:pPr>
              <a:t>4/11/2017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3CFD05-8A92-42C6-95F3-A907C32998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AE1FDF-6D57-4BBC-9037-7E1EDD0350A1}" type="datetimeFigureOut">
              <a:rPr lang="en-US"/>
              <a:pPr>
                <a:defRPr/>
              </a:pPr>
              <a:t>4/11/2017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BA5DF1-6277-46B8-878A-A9B348F7E6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215407-E00B-48B0-8278-30641475684A}" type="datetimeFigureOut">
              <a:rPr lang="en-US"/>
              <a:pPr>
                <a:defRPr/>
              </a:pPr>
              <a:t>4/11/2017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CF08EC-2562-4256-A7E3-CA89FEE770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57A8A9-9380-4493-8F86-E3C525A663A7}" type="datetimeFigureOut">
              <a:rPr lang="en-US"/>
              <a:pPr>
                <a:defRPr/>
              </a:pPr>
              <a:t>4/11/2017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B52DA5-0A5E-456A-A696-F37B34D482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8AC4D5-9CE1-4338-B6FC-418256C26F6B}" type="datetimeFigureOut">
              <a:rPr lang="en-US"/>
              <a:pPr>
                <a:defRPr/>
              </a:pPr>
              <a:t>4/11/2017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0A7F13-44C6-44DA-B432-3773088D31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A46273ED-7C4A-4869-A5D6-3D3231516173}" type="datetimeFigureOut">
              <a:rPr lang="en-US"/>
              <a:pPr>
                <a:defRPr/>
              </a:pPr>
              <a:t>4/11/2017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D5F26BB7-B85C-401B-8248-143847019F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685800" rtl="0" eaLnBrk="0" fontAlgn="base" hangingPunct="0">
        <a:lnSpc>
          <a:spcPct val="90000"/>
        </a:lnSpc>
        <a:spcBef>
          <a:spcPct val="0"/>
        </a:spcBef>
        <a:spcAft>
          <a:spcPct val="0"/>
        </a:spcAft>
        <a:defRPr sz="3300" b="0" i="0" u="none"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b="0" i="0" u="none"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hyperlink" Target="http://www.defensetravel.dod.mil/site/travelreg.cfm" TargetMode="External"/><Relationship Id="rId7" Type="http://schemas.openxmlformats.org/officeDocument/2006/relationships/hyperlink" Target="https://cg.portal.uscg.mil/communities/interim-conference-requests/SitePages/Home.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uscg.mil/ppc/3pm.asp" TargetMode="External"/><Relationship Id="rId5" Type="http://schemas.openxmlformats.org/officeDocument/2006/relationships/hyperlink" Target="http://www.gsa.gov/federaltravelregulation" TargetMode="External"/><Relationship Id="rId4" Type="http://schemas.openxmlformats.org/officeDocument/2006/relationships/hyperlink" Target="http://www.uscg.mil/directives/cim/4000-4999/cim_4600_17A.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www.uscg.mil/ppc/guides/travel/Traveler/Printing%20a%20Travel%20Voucher%20Summary.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https://www.uscg.mil/ppc/images/ppcsign190x180.gif"/>
          <p:cNvPicPr>
            <a:picLocks noChangeAspect="1" noChangeArrowheads="1"/>
          </p:cNvPicPr>
          <p:nvPr/>
        </p:nvPicPr>
        <p:blipFill>
          <a:blip r:embed="rId3" cstate="print"/>
          <a:srcRect/>
          <a:stretch>
            <a:fillRect/>
          </a:stretch>
        </p:blipFill>
        <p:spPr bwMode="auto">
          <a:xfrm>
            <a:off x="0" y="0"/>
            <a:ext cx="2517775" cy="2386013"/>
          </a:xfrm>
          <a:prstGeom prst="rect">
            <a:avLst/>
          </a:prstGeom>
          <a:noFill/>
          <a:ln w="9525">
            <a:noFill/>
            <a:miter lim="800000"/>
            <a:headEnd/>
            <a:tailEnd/>
          </a:ln>
        </p:spPr>
      </p:pic>
      <p:sp>
        <p:nvSpPr>
          <p:cNvPr id="2051" name="TextBox 4"/>
          <p:cNvSpPr txBox="1">
            <a:spLocks noChangeArrowheads="1"/>
          </p:cNvSpPr>
          <p:nvPr/>
        </p:nvSpPr>
        <p:spPr bwMode="auto">
          <a:xfrm>
            <a:off x="2524125" y="0"/>
            <a:ext cx="6619875" cy="2308225"/>
          </a:xfrm>
          <a:prstGeom prst="rect">
            <a:avLst/>
          </a:prstGeom>
          <a:noFill/>
          <a:ln w="9525">
            <a:noFill/>
            <a:miter lim="800000"/>
            <a:headEnd/>
            <a:tailEnd/>
          </a:ln>
        </p:spPr>
        <p:txBody>
          <a:bodyPr>
            <a:spAutoFit/>
          </a:bodyPr>
          <a:lstStyle/>
          <a:p>
            <a:pPr algn="ctr"/>
            <a:r>
              <a:rPr lang="en-US" sz="3600" dirty="0" smtClean="0">
                <a:latin typeface="Arial Black" pitchFamily="34" charset="0"/>
              </a:rPr>
              <a:t>THE CUSTOMER </a:t>
            </a:r>
            <a:r>
              <a:rPr lang="en-US" sz="3600" dirty="0">
                <a:latin typeface="Arial Black" pitchFamily="34" charset="0"/>
              </a:rPr>
              <a:t>SERVICE PROCESS FOR TRAVEL AUTHORIZING OFFICIALS</a:t>
            </a:r>
          </a:p>
        </p:txBody>
      </p:sp>
      <p:pic>
        <p:nvPicPr>
          <p:cNvPr id="2052" name="Picture 5"/>
          <p:cNvPicPr>
            <a:picLocks noChangeAspect="1"/>
          </p:cNvPicPr>
          <p:nvPr/>
        </p:nvPicPr>
        <p:blipFill>
          <a:blip r:embed="rId4" cstate="print"/>
          <a:srcRect/>
          <a:stretch>
            <a:fillRect/>
          </a:stretch>
        </p:blipFill>
        <p:spPr bwMode="auto">
          <a:xfrm>
            <a:off x="215900" y="2452688"/>
            <a:ext cx="8685213" cy="2716212"/>
          </a:xfrm>
          <a:prstGeom prst="rect">
            <a:avLst/>
          </a:prstGeom>
          <a:noFill/>
          <a:ln w="57150">
            <a:solidFill>
              <a:schemeClr val="tx1"/>
            </a:solidFill>
            <a:miter lim="800000"/>
            <a:headEnd/>
            <a:tailEnd/>
          </a:ln>
        </p:spPr>
      </p:pic>
      <p:sp>
        <p:nvSpPr>
          <p:cNvPr id="2053" name="TextBox 4"/>
          <p:cNvSpPr txBox="1">
            <a:spLocks noChangeArrowheads="1"/>
          </p:cNvSpPr>
          <p:nvPr/>
        </p:nvSpPr>
        <p:spPr bwMode="auto">
          <a:xfrm>
            <a:off x="25400" y="5434013"/>
            <a:ext cx="9118600" cy="922337"/>
          </a:xfrm>
          <a:prstGeom prst="rect">
            <a:avLst/>
          </a:prstGeom>
          <a:noFill/>
          <a:ln w="9525">
            <a:noFill/>
            <a:miter lim="800000"/>
            <a:headEnd/>
            <a:tailEnd/>
          </a:ln>
        </p:spPr>
        <p:txBody>
          <a:bodyPr>
            <a:spAutoFit/>
          </a:bodyPr>
          <a:lstStyle/>
          <a:p>
            <a:pPr algn="ctr"/>
            <a:r>
              <a:rPr lang="en-US" sz="2600" dirty="0" smtClean="0">
                <a:latin typeface="Arial Black" pitchFamily="34" charset="0"/>
              </a:rPr>
              <a:t>YN1 Megan </a:t>
            </a:r>
            <a:r>
              <a:rPr lang="en-US" sz="2600" dirty="0" smtClean="0">
                <a:latin typeface="Arial Black" pitchFamily="34" charset="0"/>
              </a:rPr>
              <a:t>Lange - </a:t>
            </a:r>
            <a:r>
              <a:rPr lang="en-US" sz="2600" dirty="0" smtClean="0">
                <a:latin typeface="Arial Black" pitchFamily="34" charset="0"/>
              </a:rPr>
              <a:t>Call Center</a:t>
            </a:r>
            <a:endParaRPr lang="en-US" sz="2600" dirty="0">
              <a:latin typeface="Arial Black" pitchFamily="34" charset="0"/>
            </a:endParaRPr>
          </a:p>
          <a:p>
            <a:pPr algn="ctr"/>
            <a:r>
              <a:rPr lang="en-US" sz="2600" dirty="0">
                <a:latin typeface="Arial Black" pitchFamily="34" charset="0"/>
              </a:rPr>
              <a:t>CWO </a:t>
            </a:r>
            <a:r>
              <a:rPr lang="en-US" sz="2600" dirty="0" smtClean="0">
                <a:latin typeface="Arial Black" pitchFamily="34" charset="0"/>
              </a:rPr>
              <a:t>McElroy - </a:t>
            </a:r>
            <a:r>
              <a:rPr lang="en-US" sz="2600" dirty="0">
                <a:latin typeface="Arial Black" pitchFamily="34" charset="0"/>
              </a:rPr>
              <a:t>Customer Service Division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noChangeArrowheads="1"/>
          </p:cNvPicPr>
          <p:nvPr/>
        </p:nvPicPr>
        <p:blipFill>
          <a:blip r:embed="rId3" cstate="print"/>
          <a:srcRect/>
          <a:stretch>
            <a:fillRect/>
          </a:stretch>
        </p:blipFill>
        <p:spPr bwMode="auto">
          <a:xfrm>
            <a:off x="431800" y="1444625"/>
            <a:ext cx="8266113" cy="5005388"/>
          </a:xfrm>
          <a:prstGeom prst="rect">
            <a:avLst/>
          </a:prstGeom>
          <a:noFill/>
          <a:ln w="28575">
            <a:solidFill>
              <a:schemeClr val="tx1"/>
            </a:solidFill>
            <a:miter lim="800000"/>
            <a:headEnd/>
            <a:tailEnd/>
          </a:ln>
        </p:spPr>
      </p:pic>
      <p:sp>
        <p:nvSpPr>
          <p:cNvPr id="25" name="Rectangle 24"/>
          <p:cNvSpPr/>
          <p:nvPr/>
        </p:nvSpPr>
        <p:spPr>
          <a:xfrm>
            <a:off x="457200" y="2322513"/>
            <a:ext cx="1147763" cy="220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68" name="TextBox 4"/>
          <p:cNvSpPr txBox="1">
            <a:spLocks noChangeArrowheads="1"/>
          </p:cNvSpPr>
          <p:nvPr/>
        </p:nvSpPr>
        <p:spPr bwMode="auto">
          <a:xfrm>
            <a:off x="0" y="141288"/>
            <a:ext cx="9144000" cy="646112"/>
          </a:xfrm>
          <a:prstGeom prst="rect">
            <a:avLst/>
          </a:prstGeom>
          <a:noFill/>
          <a:ln w="9525">
            <a:noFill/>
            <a:miter lim="800000"/>
            <a:headEnd/>
            <a:tailEnd/>
          </a:ln>
        </p:spPr>
        <p:txBody>
          <a:bodyPr>
            <a:spAutoFit/>
          </a:bodyPr>
          <a:lstStyle/>
          <a:p>
            <a:pPr algn="ctr"/>
            <a:r>
              <a:rPr lang="en-US" sz="3600" b="1">
                <a:latin typeface="Arial Black" pitchFamily="34" charset="0"/>
              </a:rPr>
              <a:t>STATUS</a:t>
            </a:r>
          </a:p>
        </p:txBody>
      </p:sp>
      <p:sp>
        <p:nvSpPr>
          <p:cNvPr id="11269" name="Title 21"/>
          <p:cNvSpPr>
            <a:spLocks noGrp="1"/>
          </p:cNvSpPr>
          <p:nvPr>
            <p:ph type="title"/>
          </p:nvPr>
        </p:nvSpPr>
        <p:spPr>
          <a:xfrm>
            <a:off x="0" y="739775"/>
            <a:ext cx="9144000" cy="598488"/>
          </a:xfrm>
        </p:spPr>
        <p:txBody>
          <a:bodyPr/>
          <a:lstStyle/>
          <a:p>
            <a:pPr algn="ctr" eaLnBrk="1" hangingPunct="1"/>
            <a:r>
              <a:rPr lang="en-US" sz="3600" b="1" smtClean="0">
                <a:latin typeface="Arial Black" pitchFamily="34" charset="0"/>
              </a:rPr>
              <a:t>Traveler View</a:t>
            </a:r>
          </a:p>
        </p:txBody>
      </p:sp>
      <p:pic>
        <p:nvPicPr>
          <p:cNvPr id="11270" name="Picture 3"/>
          <p:cNvPicPr>
            <a:picLocks noChangeAspect="1"/>
          </p:cNvPicPr>
          <p:nvPr/>
        </p:nvPicPr>
        <p:blipFill>
          <a:blip r:embed="rId4" cstate="print"/>
          <a:srcRect/>
          <a:stretch>
            <a:fillRect/>
          </a:stretch>
        </p:blipFill>
        <p:spPr bwMode="auto">
          <a:xfrm>
            <a:off x="0" y="106363"/>
            <a:ext cx="1225550" cy="12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531813" y="1566863"/>
            <a:ext cx="8083550" cy="5000625"/>
          </a:xfrm>
          <a:prstGeom prst="rect">
            <a:avLst/>
          </a:prstGeom>
          <a:noFill/>
          <a:ln w="28575">
            <a:solidFill>
              <a:schemeClr val="tx1"/>
            </a:solidFill>
            <a:miter lim="800000"/>
            <a:headEnd/>
            <a:tailEnd/>
          </a:ln>
        </p:spPr>
      </p:pic>
      <p:sp>
        <p:nvSpPr>
          <p:cNvPr id="25" name="Rectangle 24"/>
          <p:cNvSpPr/>
          <p:nvPr/>
        </p:nvSpPr>
        <p:spPr>
          <a:xfrm>
            <a:off x="565150" y="3252788"/>
            <a:ext cx="2036763" cy="247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92" name="TextBox 4"/>
          <p:cNvSpPr txBox="1">
            <a:spLocks noChangeArrowheads="1"/>
          </p:cNvSpPr>
          <p:nvPr/>
        </p:nvSpPr>
        <p:spPr bwMode="auto">
          <a:xfrm>
            <a:off x="0" y="141288"/>
            <a:ext cx="9144000" cy="646112"/>
          </a:xfrm>
          <a:prstGeom prst="rect">
            <a:avLst/>
          </a:prstGeom>
          <a:noFill/>
          <a:ln w="9525">
            <a:noFill/>
            <a:miter lim="800000"/>
            <a:headEnd/>
            <a:tailEnd/>
          </a:ln>
        </p:spPr>
        <p:txBody>
          <a:bodyPr>
            <a:spAutoFit/>
          </a:bodyPr>
          <a:lstStyle/>
          <a:p>
            <a:pPr algn="ctr"/>
            <a:r>
              <a:rPr lang="en-US" sz="3600" b="1">
                <a:latin typeface="Arial Black" pitchFamily="34" charset="0"/>
              </a:rPr>
              <a:t>STATUS</a:t>
            </a:r>
          </a:p>
        </p:txBody>
      </p:sp>
      <p:sp>
        <p:nvSpPr>
          <p:cNvPr id="12293" name="Title 21"/>
          <p:cNvSpPr>
            <a:spLocks noGrp="1"/>
          </p:cNvSpPr>
          <p:nvPr>
            <p:ph type="title"/>
          </p:nvPr>
        </p:nvSpPr>
        <p:spPr>
          <a:xfrm>
            <a:off x="0" y="739775"/>
            <a:ext cx="9144000" cy="598488"/>
          </a:xfrm>
        </p:spPr>
        <p:txBody>
          <a:bodyPr/>
          <a:lstStyle/>
          <a:p>
            <a:pPr algn="ctr" eaLnBrk="1" hangingPunct="1"/>
            <a:r>
              <a:rPr lang="en-US" sz="3600" b="1" smtClean="0">
                <a:latin typeface="Arial Black" pitchFamily="34" charset="0"/>
              </a:rPr>
              <a:t>Traveler View</a:t>
            </a:r>
          </a:p>
        </p:txBody>
      </p:sp>
      <p:pic>
        <p:nvPicPr>
          <p:cNvPr id="12294" name="Picture 3"/>
          <p:cNvPicPr>
            <a:picLocks noChangeAspect="1"/>
          </p:cNvPicPr>
          <p:nvPr/>
        </p:nvPicPr>
        <p:blipFill>
          <a:blip r:embed="rId4" cstate="print"/>
          <a:srcRect/>
          <a:stretch>
            <a:fillRect/>
          </a:stretch>
        </p:blipFill>
        <p:spPr bwMode="auto">
          <a:xfrm>
            <a:off x="0" y="106363"/>
            <a:ext cx="1225550" cy="12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614056" y="1714500"/>
            <a:ext cx="7939087" cy="4715797"/>
          </a:xfrm>
          <a:prstGeom prst="rect">
            <a:avLst/>
          </a:prstGeom>
          <a:noFill/>
          <a:ln w="28575">
            <a:solidFill>
              <a:schemeClr val="tx1"/>
            </a:solidFill>
            <a:miter lim="800000"/>
            <a:headEnd/>
            <a:tailEnd/>
          </a:ln>
        </p:spPr>
      </p:pic>
      <p:sp>
        <p:nvSpPr>
          <p:cNvPr id="25" name="Rectangle 24"/>
          <p:cNvSpPr/>
          <p:nvPr/>
        </p:nvSpPr>
        <p:spPr>
          <a:xfrm>
            <a:off x="788988" y="3409284"/>
            <a:ext cx="506412" cy="1444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6" name="TextBox 4"/>
          <p:cNvSpPr txBox="1">
            <a:spLocks noChangeArrowheads="1"/>
          </p:cNvSpPr>
          <p:nvPr/>
        </p:nvSpPr>
        <p:spPr bwMode="auto">
          <a:xfrm>
            <a:off x="0" y="141288"/>
            <a:ext cx="9144000" cy="646112"/>
          </a:xfrm>
          <a:prstGeom prst="rect">
            <a:avLst/>
          </a:prstGeom>
          <a:noFill/>
          <a:ln w="9525">
            <a:noFill/>
            <a:miter lim="800000"/>
            <a:headEnd/>
            <a:tailEnd/>
          </a:ln>
        </p:spPr>
        <p:txBody>
          <a:bodyPr>
            <a:spAutoFit/>
          </a:bodyPr>
          <a:lstStyle/>
          <a:p>
            <a:pPr algn="ctr"/>
            <a:r>
              <a:rPr lang="en-US" sz="3600" b="1">
                <a:latin typeface="Arial Black" pitchFamily="34" charset="0"/>
              </a:rPr>
              <a:t>STATUS</a:t>
            </a:r>
          </a:p>
        </p:txBody>
      </p:sp>
      <p:sp>
        <p:nvSpPr>
          <p:cNvPr id="13317" name="Title 21"/>
          <p:cNvSpPr>
            <a:spLocks noGrp="1"/>
          </p:cNvSpPr>
          <p:nvPr>
            <p:ph type="title"/>
          </p:nvPr>
        </p:nvSpPr>
        <p:spPr>
          <a:xfrm>
            <a:off x="0" y="739775"/>
            <a:ext cx="9144000" cy="598488"/>
          </a:xfrm>
        </p:spPr>
        <p:txBody>
          <a:bodyPr/>
          <a:lstStyle/>
          <a:p>
            <a:pPr algn="ctr" eaLnBrk="1" hangingPunct="1"/>
            <a:r>
              <a:rPr lang="en-US" sz="3600" b="1" smtClean="0">
                <a:latin typeface="Arial Black" pitchFamily="34" charset="0"/>
              </a:rPr>
              <a:t>AO/Traveler View</a:t>
            </a:r>
          </a:p>
        </p:txBody>
      </p:sp>
      <p:pic>
        <p:nvPicPr>
          <p:cNvPr id="13318" name="Picture 3"/>
          <p:cNvPicPr>
            <a:picLocks noChangeAspect="1"/>
          </p:cNvPicPr>
          <p:nvPr/>
        </p:nvPicPr>
        <p:blipFill>
          <a:blip r:embed="rId4" cstate="print"/>
          <a:srcRect/>
          <a:stretch>
            <a:fillRect/>
          </a:stretch>
        </p:blipFill>
        <p:spPr bwMode="auto">
          <a:xfrm>
            <a:off x="0" y="106363"/>
            <a:ext cx="1225550" cy="12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3" cstate="print"/>
          <a:srcRect/>
          <a:stretch>
            <a:fillRect/>
          </a:stretch>
        </p:blipFill>
        <p:spPr bwMode="auto">
          <a:xfrm>
            <a:off x="730916" y="1628263"/>
            <a:ext cx="7613650" cy="4851195"/>
          </a:xfrm>
          <a:prstGeom prst="rect">
            <a:avLst/>
          </a:prstGeom>
          <a:noFill/>
          <a:ln w="28575">
            <a:solidFill>
              <a:schemeClr val="tx1"/>
            </a:solidFill>
            <a:miter lim="800000"/>
            <a:headEnd/>
            <a:tailEnd/>
          </a:ln>
        </p:spPr>
      </p:pic>
      <p:sp>
        <p:nvSpPr>
          <p:cNvPr id="25" name="Rectangle 24"/>
          <p:cNvSpPr/>
          <p:nvPr/>
        </p:nvSpPr>
        <p:spPr>
          <a:xfrm>
            <a:off x="816027" y="4746472"/>
            <a:ext cx="509587" cy="165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0" name="TextBox 4"/>
          <p:cNvSpPr txBox="1">
            <a:spLocks noChangeArrowheads="1"/>
          </p:cNvSpPr>
          <p:nvPr/>
        </p:nvSpPr>
        <p:spPr bwMode="auto">
          <a:xfrm>
            <a:off x="0" y="141288"/>
            <a:ext cx="9144000" cy="646112"/>
          </a:xfrm>
          <a:prstGeom prst="rect">
            <a:avLst/>
          </a:prstGeom>
          <a:noFill/>
          <a:ln w="9525">
            <a:noFill/>
            <a:miter lim="800000"/>
            <a:headEnd/>
            <a:tailEnd/>
          </a:ln>
        </p:spPr>
        <p:txBody>
          <a:bodyPr>
            <a:spAutoFit/>
          </a:bodyPr>
          <a:lstStyle/>
          <a:p>
            <a:pPr algn="ctr"/>
            <a:r>
              <a:rPr lang="en-US" sz="3600" b="1">
                <a:latin typeface="Arial Black" pitchFamily="34" charset="0"/>
              </a:rPr>
              <a:t>STATUS</a:t>
            </a:r>
          </a:p>
        </p:txBody>
      </p:sp>
      <p:sp>
        <p:nvSpPr>
          <p:cNvPr id="14341" name="Title 21"/>
          <p:cNvSpPr>
            <a:spLocks noGrp="1"/>
          </p:cNvSpPr>
          <p:nvPr>
            <p:ph type="title"/>
          </p:nvPr>
        </p:nvSpPr>
        <p:spPr>
          <a:xfrm>
            <a:off x="0" y="739775"/>
            <a:ext cx="9144000" cy="598488"/>
          </a:xfrm>
        </p:spPr>
        <p:txBody>
          <a:bodyPr/>
          <a:lstStyle/>
          <a:p>
            <a:pPr algn="ctr" eaLnBrk="1" hangingPunct="1"/>
            <a:r>
              <a:rPr lang="en-US" sz="3600" b="1" smtClean="0">
                <a:latin typeface="Arial Black" pitchFamily="34" charset="0"/>
              </a:rPr>
              <a:t>AO/Traveler View</a:t>
            </a:r>
          </a:p>
        </p:txBody>
      </p:sp>
      <p:pic>
        <p:nvPicPr>
          <p:cNvPr id="14342" name="Picture 3"/>
          <p:cNvPicPr>
            <a:picLocks noChangeAspect="1"/>
          </p:cNvPicPr>
          <p:nvPr/>
        </p:nvPicPr>
        <p:blipFill>
          <a:blip r:embed="rId4" cstate="print"/>
          <a:srcRect/>
          <a:stretch>
            <a:fillRect/>
          </a:stretch>
        </p:blipFill>
        <p:spPr bwMode="auto">
          <a:xfrm>
            <a:off x="0" y="106363"/>
            <a:ext cx="1225550" cy="12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206477" y="1485900"/>
            <a:ext cx="8554065" cy="4924732"/>
          </a:xfrm>
          <a:prstGeom prst="rect">
            <a:avLst/>
          </a:prstGeom>
          <a:noFill/>
          <a:ln w="28575">
            <a:solidFill>
              <a:schemeClr val="tx1"/>
            </a:solidFill>
            <a:miter lim="800000"/>
            <a:headEnd/>
            <a:tailEnd/>
          </a:ln>
        </p:spPr>
      </p:pic>
      <p:sp>
        <p:nvSpPr>
          <p:cNvPr id="25" name="Rectangle 24"/>
          <p:cNvSpPr/>
          <p:nvPr/>
        </p:nvSpPr>
        <p:spPr>
          <a:xfrm>
            <a:off x="3600194" y="2401017"/>
            <a:ext cx="1012825" cy="604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4" name="TextBox 4"/>
          <p:cNvSpPr txBox="1">
            <a:spLocks noChangeArrowheads="1"/>
          </p:cNvSpPr>
          <p:nvPr/>
        </p:nvSpPr>
        <p:spPr bwMode="auto">
          <a:xfrm>
            <a:off x="0" y="141288"/>
            <a:ext cx="9144000" cy="646112"/>
          </a:xfrm>
          <a:prstGeom prst="rect">
            <a:avLst/>
          </a:prstGeom>
          <a:noFill/>
          <a:ln w="9525">
            <a:noFill/>
            <a:miter lim="800000"/>
            <a:headEnd/>
            <a:tailEnd/>
          </a:ln>
        </p:spPr>
        <p:txBody>
          <a:bodyPr>
            <a:spAutoFit/>
          </a:bodyPr>
          <a:lstStyle/>
          <a:p>
            <a:pPr algn="ctr"/>
            <a:r>
              <a:rPr lang="en-US" sz="3600" b="1">
                <a:latin typeface="Arial Black" pitchFamily="34" charset="0"/>
              </a:rPr>
              <a:t>STATUS</a:t>
            </a:r>
          </a:p>
        </p:txBody>
      </p:sp>
      <p:sp>
        <p:nvSpPr>
          <p:cNvPr id="15365" name="Title 21"/>
          <p:cNvSpPr>
            <a:spLocks noGrp="1"/>
          </p:cNvSpPr>
          <p:nvPr>
            <p:ph type="title"/>
          </p:nvPr>
        </p:nvSpPr>
        <p:spPr>
          <a:xfrm>
            <a:off x="0" y="739775"/>
            <a:ext cx="9144000" cy="598488"/>
          </a:xfrm>
        </p:spPr>
        <p:txBody>
          <a:bodyPr/>
          <a:lstStyle/>
          <a:p>
            <a:pPr algn="ctr" eaLnBrk="1" hangingPunct="1"/>
            <a:r>
              <a:rPr lang="en-US" sz="3600" b="1" smtClean="0">
                <a:latin typeface="Arial Black" pitchFamily="34" charset="0"/>
              </a:rPr>
              <a:t>AO/Traveler View</a:t>
            </a:r>
          </a:p>
        </p:txBody>
      </p:sp>
      <p:pic>
        <p:nvPicPr>
          <p:cNvPr id="15366" name="Picture 3"/>
          <p:cNvPicPr>
            <a:picLocks noChangeAspect="1"/>
          </p:cNvPicPr>
          <p:nvPr/>
        </p:nvPicPr>
        <p:blipFill>
          <a:blip r:embed="rId4" cstate="print"/>
          <a:srcRect/>
          <a:stretch>
            <a:fillRect/>
          </a:stretch>
        </p:blipFill>
        <p:spPr bwMode="auto">
          <a:xfrm>
            <a:off x="0" y="106363"/>
            <a:ext cx="1225550" cy="12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788988" y="1495425"/>
            <a:ext cx="7566025" cy="4974201"/>
          </a:xfrm>
          <a:prstGeom prst="rect">
            <a:avLst/>
          </a:prstGeom>
          <a:noFill/>
          <a:ln w="28575">
            <a:solidFill>
              <a:schemeClr val="tx1"/>
            </a:solidFill>
            <a:miter lim="800000"/>
            <a:headEnd/>
            <a:tailEnd/>
          </a:ln>
        </p:spPr>
      </p:pic>
      <p:sp>
        <p:nvSpPr>
          <p:cNvPr id="25" name="Rectangle 24"/>
          <p:cNvSpPr/>
          <p:nvPr/>
        </p:nvSpPr>
        <p:spPr>
          <a:xfrm>
            <a:off x="2066925" y="4276059"/>
            <a:ext cx="5222875" cy="225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8" name="TextBox 4"/>
          <p:cNvSpPr txBox="1">
            <a:spLocks noChangeArrowheads="1"/>
          </p:cNvSpPr>
          <p:nvPr/>
        </p:nvSpPr>
        <p:spPr bwMode="auto">
          <a:xfrm>
            <a:off x="0" y="141288"/>
            <a:ext cx="9144000" cy="646112"/>
          </a:xfrm>
          <a:prstGeom prst="rect">
            <a:avLst/>
          </a:prstGeom>
          <a:noFill/>
          <a:ln w="9525">
            <a:noFill/>
            <a:miter lim="800000"/>
            <a:headEnd/>
            <a:tailEnd/>
          </a:ln>
        </p:spPr>
        <p:txBody>
          <a:bodyPr>
            <a:spAutoFit/>
          </a:bodyPr>
          <a:lstStyle/>
          <a:p>
            <a:pPr algn="ctr"/>
            <a:r>
              <a:rPr lang="en-US" sz="3600" b="1">
                <a:latin typeface="Arial Black" pitchFamily="34" charset="0"/>
              </a:rPr>
              <a:t>STATUS</a:t>
            </a:r>
          </a:p>
        </p:txBody>
      </p:sp>
      <p:sp>
        <p:nvSpPr>
          <p:cNvPr id="16389" name="Title 21"/>
          <p:cNvSpPr>
            <a:spLocks noGrp="1"/>
          </p:cNvSpPr>
          <p:nvPr>
            <p:ph type="title"/>
          </p:nvPr>
        </p:nvSpPr>
        <p:spPr>
          <a:xfrm>
            <a:off x="0" y="739775"/>
            <a:ext cx="9144000" cy="598488"/>
          </a:xfrm>
        </p:spPr>
        <p:txBody>
          <a:bodyPr/>
          <a:lstStyle/>
          <a:p>
            <a:pPr algn="ctr" eaLnBrk="1" hangingPunct="1"/>
            <a:r>
              <a:rPr lang="en-US" sz="3600" b="1" smtClean="0">
                <a:latin typeface="Arial Black" pitchFamily="34" charset="0"/>
              </a:rPr>
              <a:t>AO/Traveler View</a:t>
            </a:r>
          </a:p>
        </p:txBody>
      </p:sp>
      <p:pic>
        <p:nvPicPr>
          <p:cNvPr id="16390" name="Picture 3"/>
          <p:cNvPicPr>
            <a:picLocks noChangeAspect="1"/>
          </p:cNvPicPr>
          <p:nvPr/>
        </p:nvPicPr>
        <p:blipFill>
          <a:blip r:embed="rId4" cstate="print"/>
          <a:srcRect/>
          <a:stretch>
            <a:fillRect/>
          </a:stretch>
        </p:blipFill>
        <p:spPr bwMode="auto">
          <a:xfrm>
            <a:off x="0" y="106363"/>
            <a:ext cx="1225550" cy="12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757238" y="1479550"/>
            <a:ext cx="7621587" cy="5316538"/>
          </a:xfrm>
          <a:prstGeom prst="rect">
            <a:avLst/>
          </a:prstGeom>
          <a:noFill/>
          <a:ln w="28575">
            <a:solidFill>
              <a:schemeClr val="tx1"/>
            </a:solidFill>
            <a:miter lim="800000"/>
            <a:headEnd/>
            <a:tailEnd/>
          </a:ln>
        </p:spPr>
      </p:pic>
      <p:sp>
        <p:nvSpPr>
          <p:cNvPr id="25" name="Rectangle 24"/>
          <p:cNvSpPr/>
          <p:nvPr/>
        </p:nvSpPr>
        <p:spPr>
          <a:xfrm>
            <a:off x="2033588" y="4468813"/>
            <a:ext cx="5265737" cy="685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2" name="TextBox 4"/>
          <p:cNvSpPr txBox="1">
            <a:spLocks noChangeArrowheads="1"/>
          </p:cNvSpPr>
          <p:nvPr/>
        </p:nvSpPr>
        <p:spPr bwMode="auto">
          <a:xfrm>
            <a:off x="0" y="141288"/>
            <a:ext cx="9144000" cy="646112"/>
          </a:xfrm>
          <a:prstGeom prst="rect">
            <a:avLst/>
          </a:prstGeom>
          <a:noFill/>
          <a:ln w="9525">
            <a:noFill/>
            <a:miter lim="800000"/>
            <a:headEnd/>
            <a:tailEnd/>
          </a:ln>
        </p:spPr>
        <p:txBody>
          <a:bodyPr>
            <a:spAutoFit/>
          </a:bodyPr>
          <a:lstStyle/>
          <a:p>
            <a:pPr algn="ctr"/>
            <a:r>
              <a:rPr lang="en-US" sz="3600" b="1">
                <a:latin typeface="Arial Black" pitchFamily="34" charset="0"/>
              </a:rPr>
              <a:t>STATUS</a:t>
            </a:r>
          </a:p>
        </p:txBody>
      </p:sp>
      <p:sp>
        <p:nvSpPr>
          <p:cNvPr id="17413" name="Title 21"/>
          <p:cNvSpPr>
            <a:spLocks noGrp="1"/>
          </p:cNvSpPr>
          <p:nvPr>
            <p:ph type="title"/>
          </p:nvPr>
        </p:nvSpPr>
        <p:spPr>
          <a:xfrm>
            <a:off x="0" y="739775"/>
            <a:ext cx="9144000" cy="598488"/>
          </a:xfrm>
        </p:spPr>
        <p:txBody>
          <a:bodyPr/>
          <a:lstStyle/>
          <a:p>
            <a:pPr algn="ctr" eaLnBrk="1" hangingPunct="1"/>
            <a:r>
              <a:rPr lang="en-US" sz="3600" b="1" smtClean="0">
                <a:latin typeface="Arial Black" pitchFamily="34" charset="0"/>
              </a:rPr>
              <a:t>AO/Traveler View</a:t>
            </a:r>
          </a:p>
        </p:txBody>
      </p:sp>
      <p:pic>
        <p:nvPicPr>
          <p:cNvPr id="17414" name="Picture 3"/>
          <p:cNvPicPr>
            <a:picLocks noChangeAspect="1"/>
          </p:cNvPicPr>
          <p:nvPr/>
        </p:nvPicPr>
        <p:blipFill>
          <a:blip r:embed="rId4" cstate="print"/>
          <a:srcRect/>
          <a:stretch>
            <a:fillRect/>
          </a:stretch>
        </p:blipFill>
        <p:spPr bwMode="auto">
          <a:xfrm>
            <a:off x="0" y="106363"/>
            <a:ext cx="1225550" cy="12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681038" y="1487489"/>
            <a:ext cx="7764462" cy="5070628"/>
          </a:xfrm>
          <a:prstGeom prst="rect">
            <a:avLst/>
          </a:prstGeom>
          <a:noFill/>
          <a:ln w="28575">
            <a:solidFill>
              <a:schemeClr val="tx1"/>
            </a:solidFill>
            <a:miter lim="800000"/>
            <a:headEnd/>
            <a:tailEnd/>
          </a:ln>
        </p:spPr>
      </p:pic>
      <p:sp>
        <p:nvSpPr>
          <p:cNvPr id="25" name="Rectangle 24"/>
          <p:cNvSpPr/>
          <p:nvPr/>
        </p:nvSpPr>
        <p:spPr>
          <a:xfrm>
            <a:off x="1988523" y="4983726"/>
            <a:ext cx="5340350" cy="225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6" name="TextBox 4"/>
          <p:cNvSpPr txBox="1">
            <a:spLocks noChangeArrowheads="1"/>
          </p:cNvSpPr>
          <p:nvPr/>
        </p:nvSpPr>
        <p:spPr bwMode="auto">
          <a:xfrm>
            <a:off x="0" y="141288"/>
            <a:ext cx="9144000" cy="646112"/>
          </a:xfrm>
          <a:prstGeom prst="rect">
            <a:avLst/>
          </a:prstGeom>
          <a:noFill/>
          <a:ln w="9525">
            <a:noFill/>
            <a:miter lim="800000"/>
            <a:headEnd/>
            <a:tailEnd/>
          </a:ln>
        </p:spPr>
        <p:txBody>
          <a:bodyPr>
            <a:spAutoFit/>
          </a:bodyPr>
          <a:lstStyle/>
          <a:p>
            <a:pPr algn="ctr"/>
            <a:r>
              <a:rPr lang="en-US" sz="3600" b="1">
                <a:latin typeface="Arial Black" pitchFamily="34" charset="0"/>
              </a:rPr>
              <a:t>STATUS</a:t>
            </a:r>
          </a:p>
        </p:txBody>
      </p:sp>
      <p:sp>
        <p:nvSpPr>
          <p:cNvPr id="18437" name="Title 21"/>
          <p:cNvSpPr>
            <a:spLocks noGrp="1"/>
          </p:cNvSpPr>
          <p:nvPr>
            <p:ph type="title"/>
          </p:nvPr>
        </p:nvSpPr>
        <p:spPr>
          <a:xfrm>
            <a:off x="0" y="739775"/>
            <a:ext cx="9144000" cy="598488"/>
          </a:xfrm>
        </p:spPr>
        <p:txBody>
          <a:bodyPr/>
          <a:lstStyle/>
          <a:p>
            <a:pPr algn="ctr" eaLnBrk="1" hangingPunct="1"/>
            <a:r>
              <a:rPr lang="en-US" sz="3600" b="1" smtClean="0">
                <a:latin typeface="Arial Black" pitchFamily="34" charset="0"/>
              </a:rPr>
              <a:t>AO/Traveler View</a:t>
            </a:r>
          </a:p>
        </p:txBody>
      </p:sp>
      <p:pic>
        <p:nvPicPr>
          <p:cNvPr id="18438" name="Picture 3"/>
          <p:cNvPicPr>
            <a:picLocks noChangeAspect="1"/>
          </p:cNvPicPr>
          <p:nvPr/>
        </p:nvPicPr>
        <p:blipFill>
          <a:blip r:embed="rId4" cstate="print"/>
          <a:srcRect/>
          <a:stretch>
            <a:fillRect/>
          </a:stretch>
        </p:blipFill>
        <p:spPr bwMode="auto">
          <a:xfrm>
            <a:off x="0" y="106363"/>
            <a:ext cx="1225550" cy="12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706438" y="1522413"/>
            <a:ext cx="7739062" cy="4996374"/>
          </a:xfrm>
          <a:prstGeom prst="rect">
            <a:avLst/>
          </a:prstGeom>
          <a:noFill/>
          <a:ln w="28575">
            <a:solidFill>
              <a:schemeClr val="tx1"/>
            </a:solidFill>
            <a:miter lim="800000"/>
            <a:headEnd/>
            <a:tailEnd/>
          </a:ln>
        </p:spPr>
      </p:pic>
      <p:sp>
        <p:nvSpPr>
          <p:cNvPr id="25" name="Rectangle 24"/>
          <p:cNvSpPr/>
          <p:nvPr/>
        </p:nvSpPr>
        <p:spPr>
          <a:xfrm>
            <a:off x="2014538" y="5207256"/>
            <a:ext cx="5316537" cy="223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0" name="TextBox 4"/>
          <p:cNvSpPr txBox="1">
            <a:spLocks noChangeArrowheads="1"/>
          </p:cNvSpPr>
          <p:nvPr/>
        </p:nvSpPr>
        <p:spPr bwMode="auto">
          <a:xfrm>
            <a:off x="0" y="141288"/>
            <a:ext cx="9144000" cy="646112"/>
          </a:xfrm>
          <a:prstGeom prst="rect">
            <a:avLst/>
          </a:prstGeom>
          <a:noFill/>
          <a:ln w="9525">
            <a:noFill/>
            <a:miter lim="800000"/>
            <a:headEnd/>
            <a:tailEnd/>
          </a:ln>
        </p:spPr>
        <p:txBody>
          <a:bodyPr>
            <a:spAutoFit/>
          </a:bodyPr>
          <a:lstStyle/>
          <a:p>
            <a:pPr algn="ctr"/>
            <a:r>
              <a:rPr lang="en-US" sz="3600" b="1">
                <a:latin typeface="Arial Black" pitchFamily="34" charset="0"/>
              </a:rPr>
              <a:t>STATUS</a:t>
            </a:r>
          </a:p>
        </p:txBody>
      </p:sp>
      <p:sp>
        <p:nvSpPr>
          <p:cNvPr id="19461" name="Title 21"/>
          <p:cNvSpPr>
            <a:spLocks noGrp="1"/>
          </p:cNvSpPr>
          <p:nvPr>
            <p:ph type="title"/>
          </p:nvPr>
        </p:nvSpPr>
        <p:spPr>
          <a:xfrm>
            <a:off x="0" y="739775"/>
            <a:ext cx="9144000" cy="598488"/>
          </a:xfrm>
        </p:spPr>
        <p:txBody>
          <a:bodyPr/>
          <a:lstStyle/>
          <a:p>
            <a:pPr algn="ctr" eaLnBrk="1" hangingPunct="1"/>
            <a:r>
              <a:rPr lang="en-US" sz="3600" b="1" smtClean="0">
                <a:latin typeface="Arial Black" pitchFamily="34" charset="0"/>
              </a:rPr>
              <a:t>AO/Traveler View</a:t>
            </a:r>
          </a:p>
        </p:txBody>
      </p:sp>
      <p:pic>
        <p:nvPicPr>
          <p:cNvPr id="19462" name="Picture 3"/>
          <p:cNvPicPr>
            <a:picLocks noChangeAspect="1"/>
          </p:cNvPicPr>
          <p:nvPr/>
        </p:nvPicPr>
        <p:blipFill>
          <a:blip r:embed="rId4" cstate="print"/>
          <a:srcRect/>
          <a:stretch>
            <a:fillRect/>
          </a:stretch>
        </p:blipFill>
        <p:spPr bwMode="auto">
          <a:xfrm>
            <a:off x="0" y="106363"/>
            <a:ext cx="1225550" cy="12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245192" y="1884618"/>
            <a:ext cx="8515350" cy="4351338"/>
          </a:xfrm>
        </p:spPr>
        <p:txBody>
          <a:bodyPr/>
          <a:lstStyle/>
          <a:p>
            <a:pPr eaLnBrk="1" hangingPunct="1"/>
            <a:r>
              <a:rPr lang="en-US" dirty="0" smtClean="0">
                <a:solidFill>
                  <a:srgbClr val="0070C0"/>
                </a:solidFill>
                <a:latin typeface="Arial Black" pitchFamily="34" charset="0"/>
                <a:hlinkClick r:id="rId3"/>
              </a:rPr>
              <a:t>Joint Travel Regulations (JTR)</a:t>
            </a:r>
            <a:endParaRPr lang="en-US" dirty="0" smtClean="0">
              <a:solidFill>
                <a:srgbClr val="0070C0"/>
              </a:solidFill>
              <a:latin typeface="Arial Black" pitchFamily="34" charset="0"/>
            </a:endParaRPr>
          </a:p>
          <a:p>
            <a:pPr eaLnBrk="1" hangingPunct="1">
              <a:buFont typeface="Arial" charset="0"/>
              <a:buNone/>
            </a:pPr>
            <a:endParaRPr lang="en-US" dirty="0" smtClean="0">
              <a:solidFill>
                <a:srgbClr val="0070C0"/>
              </a:solidFill>
              <a:latin typeface="Arial Black" pitchFamily="34" charset="0"/>
            </a:endParaRPr>
          </a:p>
          <a:p>
            <a:pPr eaLnBrk="1" hangingPunct="1"/>
            <a:r>
              <a:rPr lang="en-US" dirty="0" smtClean="0">
                <a:solidFill>
                  <a:srgbClr val="0070C0"/>
                </a:solidFill>
                <a:latin typeface="Arial Black" pitchFamily="34" charset="0"/>
                <a:hlinkClick r:id="rId4"/>
              </a:rPr>
              <a:t>Coast Guard Supplement to the JTR</a:t>
            </a:r>
            <a:endParaRPr lang="en-US" dirty="0" smtClean="0">
              <a:solidFill>
                <a:srgbClr val="0070C0"/>
              </a:solidFill>
              <a:latin typeface="Arial Black" pitchFamily="34" charset="0"/>
            </a:endParaRPr>
          </a:p>
          <a:p>
            <a:pPr eaLnBrk="1" hangingPunct="1"/>
            <a:endParaRPr lang="en-US" dirty="0" smtClean="0">
              <a:solidFill>
                <a:srgbClr val="0070C0"/>
              </a:solidFill>
              <a:latin typeface="Arial Black" pitchFamily="34" charset="0"/>
            </a:endParaRPr>
          </a:p>
          <a:p>
            <a:pPr eaLnBrk="1" hangingPunct="1"/>
            <a:r>
              <a:rPr lang="en-US" dirty="0" smtClean="0">
                <a:solidFill>
                  <a:srgbClr val="0070C0"/>
                </a:solidFill>
                <a:latin typeface="Arial Black" pitchFamily="34" charset="0"/>
                <a:hlinkClick r:id="rId5"/>
              </a:rPr>
              <a:t>Civilian Employees - Federal Travel Regulations (FTR)</a:t>
            </a:r>
            <a:endParaRPr lang="en-US" dirty="0" smtClean="0">
              <a:solidFill>
                <a:srgbClr val="0070C0"/>
              </a:solidFill>
              <a:latin typeface="Arial Black" pitchFamily="34" charset="0"/>
            </a:endParaRPr>
          </a:p>
          <a:p>
            <a:pPr eaLnBrk="1" hangingPunct="1"/>
            <a:endParaRPr lang="en-US" dirty="0" smtClean="0">
              <a:solidFill>
                <a:srgbClr val="0070C0"/>
              </a:solidFill>
              <a:latin typeface="Arial Black" pitchFamily="34" charset="0"/>
            </a:endParaRPr>
          </a:p>
          <a:p>
            <a:pPr eaLnBrk="1" hangingPunct="1"/>
            <a:r>
              <a:rPr lang="en-US" dirty="0" smtClean="0">
                <a:solidFill>
                  <a:srgbClr val="0070C0"/>
                </a:solidFill>
                <a:latin typeface="Arial Black" pitchFamily="34" charset="0"/>
                <a:hlinkClick r:id="rId6"/>
              </a:rPr>
              <a:t>Personnel and Pay Procedures Manual (3PM), PPCINST M1000.2 (series)</a:t>
            </a:r>
            <a:endParaRPr lang="en-US" dirty="0" smtClean="0">
              <a:solidFill>
                <a:srgbClr val="0070C0"/>
              </a:solidFill>
              <a:latin typeface="Arial Black" pitchFamily="34" charset="0"/>
            </a:endParaRPr>
          </a:p>
          <a:p>
            <a:pPr eaLnBrk="1" hangingPunct="1"/>
            <a:endParaRPr lang="en-US" dirty="0" smtClean="0">
              <a:solidFill>
                <a:srgbClr val="0070C0"/>
              </a:solidFill>
              <a:latin typeface="Arial Black" pitchFamily="34" charset="0"/>
            </a:endParaRPr>
          </a:p>
          <a:p>
            <a:pPr eaLnBrk="1" hangingPunct="1"/>
            <a:r>
              <a:rPr lang="en-US" dirty="0" smtClean="0">
                <a:solidFill>
                  <a:srgbClr val="0070C0"/>
                </a:solidFill>
                <a:latin typeface="Arial Black" pitchFamily="34" charset="0"/>
                <a:hlinkClick r:id="rId7"/>
              </a:rPr>
              <a:t>USCG Conference Guidance</a:t>
            </a:r>
            <a:endParaRPr lang="en-US" dirty="0" smtClean="0">
              <a:solidFill>
                <a:srgbClr val="0070C0"/>
              </a:solidFill>
              <a:latin typeface="Arial Black" pitchFamily="34" charset="0"/>
            </a:endParaRPr>
          </a:p>
        </p:txBody>
      </p:sp>
      <p:sp>
        <p:nvSpPr>
          <p:cNvPr id="5" name="TextBox 4"/>
          <p:cNvSpPr txBox="1"/>
          <p:nvPr/>
        </p:nvSpPr>
        <p:spPr>
          <a:xfrm>
            <a:off x="1071716" y="353962"/>
            <a:ext cx="6823587" cy="769441"/>
          </a:xfrm>
          <a:prstGeom prst="rect">
            <a:avLst/>
          </a:prstGeom>
          <a:noFill/>
          <a:ln w="38100">
            <a:solidFill>
              <a:schemeClr val="tx1"/>
            </a:solidFill>
          </a:ln>
        </p:spPr>
        <p:txBody>
          <a:bodyPr wrap="square" rtlCol="0">
            <a:spAutoFit/>
          </a:bodyPr>
          <a:lstStyle/>
          <a:p>
            <a:pPr algn="ctr"/>
            <a:r>
              <a:rPr lang="en-US" sz="4400" dirty="0" smtClean="0">
                <a:solidFill>
                  <a:srgbClr val="0070C0"/>
                </a:solidFill>
                <a:latin typeface="Arial Black" pitchFamily="34" charset="0"/>
              </a:rPr>
              <a:t>TRAVEL POLICY</a:t>
            </a:r>
            <a:endParaRPr lang="en-US" sz="4400" dirty="0">
              <a:solidFill>
                <a:srgbClr val="0070C0"/>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2627312" y="1071511"/>
            <a:ext cx="6516688" cy="3912866"/>
          </a:xfrm>
          <a:prstGeom prst="rect">
            <a:avLst/>
          </a:prstGeom>
          <a:noFill/>
          <a:ln w="9525">
            <a:noFill/>
            <a:miter lim="800000"/>
            <a:headEnd/>
            <a:tailEnd/>
          </a:ln>
        </p:spPr>
        <p:txBody>
          <a:bodyPr>
            <a:spAutoFit/>
          </a:bodyPr>
          <a:lstStyle/>
          <a:p>
            <a:pPr>
              <a:lnSpc>
                <a:spcPct val="150000"/>
              </a:lnSpc>
              <a:buFont typeface="Wingdings" pitchFamily="2" charset="2"/>
              <a:buChar char="ü"/>
            </a:pPr>
            <a:r>
              <a:rPr lang="en-US" sz="2400" dirty="0">
                <a:latin typeface="Arial Black" pitchFamily="34" charset="0"/>
              </a:rPr>
              <a:t> AO Responsibilities</a:t>
            </a:r>
          </a:p>
          <a:p>
            <a:pPr>
              <a:lnSpc>
                <a:spcPct val="150000"/>
              </a:lnSpc>
              <a:buFont typeface="Wingdings" pitchFamily="2" charset="2"/>
              <a:buChar char="ü"/>
            </a:pPr>
            <a:r>
              <a:rPr lang="en-US" sz="2400" dirty="0">
                <a:latin typeface="Arial Black" pitchFamily="34" charset="0"/>
              </a:rPr>
              <a:t> Traveler </a:t>
            </a:r>
            <a:r>
              <a:rPr lang="en-US" sz="2400" dirty="0" smtClean="0">
                <a:latin typeface="Arial Black" pitchFamily="34" charset="0"/>
              </a:rPr>
              <a:t>Inquiries </a:t>
            </a:r>
          </a:p>
          <a:p>
            <a:pPr>
              <a:lnSpc>
                <a:spcPct val="150000"/>
              </a:lnSpc>
              <a:buFont typeface="Wingdings" pitchFamily="2" charset="2"/>
              <a:buChar char="ü"/>
            </a:pPr>
            <a:r>
              <a:rPr lang="en-US" sz="2400" dirty="0" smtClean="0">
                <a:latin typeface="Arial Black" pitchFamily="34" charset="0"/>
              </a:rPr>
              <a:t> Status </a:t>
            </a:r>
            <a:r>
              <a:rPr lang="en-US" sz="2400" dirty="0">
                <a:latin typeface="Arial Black" pitchFamily="34" charset="0"/>
              </a:rPr>
              <a:t>Checks</a:t>
            </a:r>
          </a:p>
          <a:p>
            <a:pPr>
              <a:lnSpc>
                <a:spcPct val="150000"/>
              </a:lnSpc>
              <a:buFont typeface="Wingdings" pitchFamily="2" charset="2"/>
              <a:buChar char="ü"/>
            </a:pPr>
            <a:r>
              <a:rPr lang="en-US" sz="2400" dirty="0">
                <a:latin typeface="Arial Black" pitchFamily="34" charset="0"/>
              </a:rPr>
              <a:t> Travel Policy</a:t>
            </a:r>
          </a:p>
          <a:p>
            <a:pPr>
              <a:lnSpc>
                <a:spcPct val="150000"/>
              </a:lnSpc>
              <a:buFont typeface="Wingdings" pitchFamily="2" charset="2"/>
              <a:buChar char="ü"/>
            </a:pPr>
            <a:r>
              <a:rPr lang="en-US" sz="2400" dirty="0">
                <a:latin typeface="Arial Black" pitchFamily="34" charset="0"/>
              </a:rPr>
              <a:t> Explanation of claim payment</a:t>
            </a:r>
          </a:p>
          <a:p>
            <a:pPr>
              <a:lnSpc>
                <a:spcPct val="150000"/>
              </a:lnSpc>
              <a:buFont typeface="Wingdings" pitchFamily="2" charset="2"/>
              <a:buChar char="ü"/>
            </a:pPr>
            <a:r>
              <a:rPr lang="en-US" sz="2400" b="1" dirty="0">
                <a:latin typeface="Arial Black" pitchFamily="34" charset="0"/>
              </a:rPr>
              <a:t> PPC Travel </a:t>
            </a:r>
            <a:r>
              <a:rPr lang="en-US" sz="2400" b="1" dirty="0" smtClean="0">
                <a:latin typeface="Arial Black" pitchFamily="34" charset="0"/>
              </a:rPr>
              <a:t>Resources</a:t>
            </a:r>
          </a:p>
          <a:p>
            <a:pPr>
              <a:lnSpc>
                <a:spcPct val="150000"/>
              </a:lnSpc>
              <a:buFont typeface="Wingdings" pitchFamily="2" charset="2"/>
              <a:buChar char="ü"/>
            </a:pPr>
            <a:r>
              <a:rPr lang="en-US" sz="2400" dirty="0" smtClean="0">
                <a:latin typeface="Arial Black" pitchFamily="34" charset="0"/>
              </a:rPr>
              <a:t> Methods for contacting PPC</a:t>
            </a:r>
            <a:endParaRPr lang="en-US" sz="2400" b="1" dirty="0">
              <a:latin typeface="Arial Black" pitchFamily="34" charset="0"/>
            </a:endParaRPr>
          </a:p>
        </p:txBody>
      </p:sp>
      <p:sp>
        <p:nvSpPr>
          <p:cNvPr id="3075" name="Title 13"/>
          <p:cNvSpPr>
            <a:spLocks noGrp="1"/>
          </p:cNvSpPr>
          <p:nvPr>
            <p:ph type="title"/>
          </p:nvPr>
        </p:nvSpPr>
        <p:spPr>
          <a:xfrm>
            <a:off x="2320414" y="196645"/>
            <a:ext cx="4572001" cy="849312"/>
          </a:xfrm>
          <a:ln w="28575">
            <a:solidFill>
              <a:schemeClr val="tx1"/>
            </a:solidFill>
          </a:ln>
        </p:spPr>
        <p:txBody>
          <a:bodyPr/>
          <a:lstStyle/>
          <a:p>
            <a:pPr algn="ctr" eaLnBrk="1" hangingPunct="1"/>
            <a:r>
              <a:rPr lang="en-US" sz="4400" dirty="0" smtClean="0">
                <a:latin typeface="Arial Black" pitchFamily="34" charset="0"/>
              </a:rPr>
              <a:t>AGENDA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3" cstate="print"/>
          <a:srcRect/>
          <a:stretch>
            <a:fillRect/>
          </a:stretch>
        </p:blipFill>
        <p:spPr bwMode="auto">
          <a:xfrm>
            <a:off x="6115665" y="805569"/>
            <a:ext cx="2703871" cy="4375876"/>
          </a:xfrm>
          <a:prstGeom prst="rect">
            <a:avLst/>
          </a:prstGeom>
          <a:noFill/>
          <a:ln w="9525">
            <a:noFill/>
            <a:miter lim="800000"/>
            <a:headEnd/>
            <a:tailEnd/>
          </a:ln>
        </p:spPr>
      </p:pic>
      <p:sp>
        <p:nvSpPr>
          <p:cNvPr id="21507" name="TextBox 4"/>
          <p:cNvSpPr txBox="1">
            <a:spLocks noChangeArrowheads="1"/>
          </p:cNvSpPr>
          <p:nvPr/>
        </p:nvSpPr>
        <p:spPr bwMode="auto">
          <a:xfrm>
            <a:off x="629262" y="227679"/>
            <a:ext cx="7236543" cy="1323439"/>
          </a:xfrm>
          <a:prstGeom prst="rect">
            <a:avLst/>
          </a:prstGeom>
          <a:noFill/>
          <a:ln w="9525">
            <a:noFill/>
            <a:miter lim="800000"/>
            <a:headEnd/>
            <a:tailEnd/>
          </a:ln>
        </p:spPr>
        <p:txBody>
          <a:bodyPr wrap="square">
            <a:spAutoFit/>
          </a:bodyPr>
          <a:lstStyle/>
          <a:p>
            <a:pPr algn="ctr"/>
            <a:r>
              <a:rPr lang="en-US" sz="4000" dirty="0">
                <a:latin typeface="Arial Black" pitchFamily="34" charset="0"/>
              </a:rPr>
              <a:t>Explanation </a:t>
            </a:r>
            <a:r>
              <a:rPr lang="en-US" sz="4000" dirty="0" smtClean="0">
                <a:latin typeface="Arial Black" pitchFamily="34" charset="0"/>
              </a:rPr>
              <a:t>of Travel </a:t>
            </a:r>
            <a:r>
              <a:rPr lang="en-US" sz="4000" dirty="0">
                <a:latin typeface="Arial Black" pitchFamily="34" charset="0"/>
              </a:rPr>
              <a:t>Payment</a:t>
            </a:r>
          </a:p>
        </p:txBody>
      </p:sp>
      <p:sp>
        <p:nvSpPr>
          <p:cNvPr id="21508" name="Title 3"/>
          <p:cNvSpPr>
            <a:spLocks noGrp="1"/>
          </p:cNvSpPr>
          <p:nvPr>
            <p:ph type="title"/>
          </p:nvPr>
        </p:nvSpPr>
        <p:spPr>
          <a:xfrm>
            <a:off x="511279" y="4316363"/>
            <a:ext cx="8367251" cy="2379406"/>
          </a:xfrm>
        </p:spPr>
        <p:txBody>
          <a:bodyPr/>
          <a:lstStyle/>
          <a:p>
            <a:pPr algn="ctr"/>
            <a:r>
              <a:rPr lang="en-US" sz="4000" dirty="0" smtClean="0">
                <a:hlinkClick r:id="rId4"/>
              </a:rPr>
              <a:t>Printing a Travel Voucher Summary</a:t>
            </a:r>
            <a:endParaRPr lang="en-US" sz="4000" dirty="0" smtClean="0"/>
          </a:p>
        </p:txBody>
      </p:sp>
      <p:pic>
        <p:nvPicPr>
          <p:cNvPr id="2050" name="Picture 2" descr="\\PPCMS-FP001\Users\KSEmmot\Home\Desktop\web-to-print-the-ultimate-software-solution-web2print-solutions-colouring-pages-for-kids-1.jpg"/>
          <p:cNvPicPr>
            <a:picLocks noChangeAspect="1" noChangeArrowheads="1"/>
          </p:cNvPicPr>
          <p:nvPr/>
        </p:nvPicPr>
        <p:blipFill>
          <a:blip r:embed="rId5" cstate="print"/>
          <a:srcRect/>
          <a:stretch>
            <a:fillRect/>
          </a:stretch>
        </p:blipFill>
        <p:spPr bwMode="auto">
          <a:xfrm>
            <a:off x="531711" y="1839388"/>
            <a:ext cx="5357812" cy="276273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4"/>
          <p:cNvSpPr txBox="1">
            <a:spLocks noChangeArrowheads="1"/>
          </p:cNvSpPr>
          <p:nvPr/>
        </p:nvSpPr>
        <p:spPr bwMode="auto">
          <a:xfrm>
            <a:off x="153988" y="257175"/>
            <a:ext cx="8815387" cy="708025"/>
          </a:xfrm>
          <a:prstGeom prst="rect">
            <a:avLst/>
          </a:prstGeom>
          <a:noFill/>
          <a:ln w="9525">
            <a:noFill/>
            <a:miter lim="800000"/>
            <a:headEnd/>
            <a:tailEnd/>
          </a:ln>
        </p:spPr>
        <p:txBody>
          <a:bodyPr>
            <a:spAutoFit/>
          </a:bodyPr>
          <a:lstStyle/>
          <a:p>
            <a:r>
              <a:rPr lang="en-US" sz="4000">
                <a:latin typeface="Arial Black" pitchFamily="34" charset="0"/>
              </a:rPr>
              <a:t>Explanation of Travel Payment</a:t>
            </a:r>
          </a:p>
        </p:txBody>
      </p:sp>
      <p:pic>
        <p:nvPicPr>
          <p:cNvPr id="22531" name="Picture 6"/>
          <p:cNvPicPr>
            <a:picLocks noGrp="1" noChangeAspect="1" noChangeArrowheads="1"/>
          </p:cNvPicPr>
          <p:nvPr>
            <p:ph idx="1"/>
          </p:nvPr>
        </p:nvPicPr>
        <p:blipFill>
          <a:blip r:embed="rId3" cstate="print"/>
          <a:srcRect/>
          <a:stretch>
            <a:fillRect/>
          </a:stretch>
        </p:blipFill>
        <p:spPr>
          <a:xfrm>
            <a:off x="103188" y="1033463"/>
            <a:ext cx="8953500" cy="5586412"/>
          </a:xfrm>
          <a:ln w="28575">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153988" y="168685"/>
            <a:ext cx="8815387" cy="708025"/>
          </a:xfrm>
          <a:prstGeom prst="rect">
            <a:avLst/>
          </a:prstGeom>
          <a:noFill/>
          <a:ln w="9525">
            <a:noFill/>
            <a:miter lim="800000"/>
            <a:headEnd/>
            <a:tailEnd/>
          </a:ln>
        </p:spPr>
        <p:txBody>
          <a:bodyPr>
            <a:spAutoFit/>
          </a:bodyPr>
          <a:lstStyle/>
          <a:p>
            <a:r>
              <a:rPr lang="en-US" sz="4000" dirty="0">
                <a:latin typeface="Arial Black" pitchFamily="34" charset="0"/>
              </a:rPr>
              <a:t>Explanation of Travel Payment</a:t>
            </a:r>
          </a:p>
        </p:txBody>
      </p:sp>
      <p:pic>
        <p:nvPicPr>
          <p:cNvPr id="23555" name="Picture 2"/>
          <p:cNvPicPr>
            <a:picLocks noGrp="1" noChangeAspect="1" noChangeArrowheads="1"/>
          </p:cNvPicPr>
          <p:nvPr>
            <p:ph sz="half" idx="1"/>
          </p:nvPr>
        </p:nvPicPr>
        <p:blipFill>
          <a:blip r:embed="rId3" cstate="print"/>
          <a:srcRect/>
          <a:stretch>
            <a:fillRect/>
          </a:stretch>
        </p:blipFill>
        <p:spPr>
          <a:xfrm>
            <a:off x="180975" y="2876550"/>
            <a:ext cx="4283075" cy="2689225"/>
          </a:xfrm>
          <a:ln w="28575">
            <a:solidFill>
              <a:schemeClr val="tx1"/>
            </a:solidFill>
          </a:ln>
        </p:spPr>
      </p:pic>
      <p:pic>
        <p:nvPicPr>
          <p:cNvPr id="23556" name="Picture 3"/>
          <p:cNvPicPr>
            <a:picLocks noGrp="1" noChangeAspect="1" noChangeArrowheads="1"/>
          </p:cNvPicPr>
          <p:nvPr>
            <p:ph sz="half" idx="2"/>
          </p:nvPr>
        </p:nvPicPr>
        <p:blipFill>
          <a:blip r:embed="rId4" cstate="print"/>
          <a:srcRect/>
          <a:stretch>
            <a:fillRect/>
          </a:stretch>
        </p:blipFill>
        <p:spPr>
          <a:xfrm>
            <a:off x="4643438" y="876966"/>
            <a:ext cx="4500562" cy="5526087"/>
          </a:xfrm>
          <a:ln w="28575">
            <a:solidFill>
              <a:schemeClr val="tx1"/>
            </a:solidFill>
          </a:ln>
        </p:spPr>
      </p:pic>
      <p:sp>
        <p:nvSpPr>
          <p:cNvPr id="10" name="Rectangle 9"/>
          <p:cNvSpPr/>
          <p:nvPr/>
        </p:nvSpPr>
        <p:spPr>
          <a:xfrm>
            <a:off x="222250" y="2909888"/>
            <a:ext cx="4191000" cy="1825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8290873" y="4791880"/>
            <a:ext cx="438150" cy="1190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222250" y="3091218"/>
            <a:ext cx="4175125" cy="2091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4778375" y="5847736"/>
            <a:ext cx="2640013" cy="5413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230188" y="3295934"/>
            <a:ext cx="4159250" cy="194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8763000" y="4769893"/>
            <a:ext cx="326409" cy="1672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Elbow Connector 17"/>
          <p:cNvCxnSpPr>
            <a:stCxn id="10" idx="3"/>
            <a:endCxn id="11" idx="1"/>
          </p:cNvCxnSpPr>
          <p:nvPr/>
        </p:nvCxnSpPr>
        <p:spPr>
          <a:xfrm>
            <a:off x="4413250" y="3001169"/>
            <a:ext cx="3877623" cy="185024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8799870" y="3401961"/>
            <a:ext cx="19665" cy="13470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5" idx="3"/>
          </p:cNvCxnSpPr>
          <p:nvPr/>
        </p:nvCxnSpPr>
        <p:spPr>
          <a:xfrm>
            <a:off x="4389438" y="3393424"/>
            <a:ext cx="4420265" cy="1837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hape 37"/>
          <p:cNvCxnSpPr>
            <a:stCxn id="19" idx="3"/>
          </p:cNvCxnSpPr>
          <p:nvPr/>
        </p:nvCxnSpPr>
        <p:spPr>
          <a:xfrm>
            <a:off x="4397375" y="3195816"/>
            <a:ext cx="872715" cy="2585552"/>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9" grpId="0" animBg="1"/>
      <p:bldP spid="20" grpId="0" animBg="1"/>
      <p:bldP spid="20" grpId="1"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53988" y="257175"/>
            <a:ext cx="8815387" cy="708025"/>
          </a:xfrm>
          <a:prstGeom prst="rect">
            <a:avLst/>
          </a:prstGeom>
          <a:noFill/>
          <a:ln w="9525">
            <a:noFill/>
            <a:miter lim="800000"/>
            <a:headEnd/>
            <a:tailEnd/>
          </a:ln>
        </p:spPr>
        <p:txBody>
          <a:bodyPr>
            <a:spAutoFit/>
          </a:bodyPr>
          <a:lstStyle/>
          <a:p>
            <a:r>
              <a:rPr lang="en-US" sz="4000" dirty="0">
                <a:latin typeface="Arial Black" pitchFamily="34" charset="0"/>
              </a:rPr>
              <a:t>Explanation of Travel Payment</a:t>
            </a:r>
          </a:p>
        </p:txBody>
      </p:sp>
      <p:pic>
        <p:nvPicPr>
          <p:cNvPr id="24579" name="Picture 2"/>
          <p:cNvPicPr>
            <a:picLocks noGrp="1" noChangeAspect="1" noChangeArrowheads="1"/>
          </p:cNvPicPr>
          <p:nvPr>
            <p:ph sz="half" idx="1"/>
          </p:nvPr>
        </p:nvPicPr>
        <p:blipFill>
          <a:blip r:embed="rId3" cstate="print"/>
          <a:srcRect/>
          <a:stretch>
            <a:fillRect/>
          </a:stretch>
        </p:blipFill>
        <p:spPr>
          <a:xfrm>
            <a:off x="898525" y="1585913"/>
            <a:ext cx="7324725" cy="4598987"/>
          </a:xfrm>
          <a:ln w="28575">
            <a:solidFill>
              <a:schemeClr val="tx1"/>
            </a:solidFill>
          </a:ln>
        </p:spPr>
      </p:pic>
      <p:sp>
        <p:nvSpPr>
          <p:cNvPr id="10" name="Rectangle 9"/>
          <p:cNvSpPr/>
          <p:nvPr/>
        </p:nvSpPr>
        <p:spPr>
          <a:xfrm>
            <a:off x="955675" y="1658938"/>
            <a:ext cx="7224713" cy="26304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922338" y="4522788"/>
            <a:ext cx="7265987" cy="398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920750" y="5145088"/>
            <a:ext cx="7275513" cy="9902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9"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153988" y="257175"/>
            <a:ext cx="8815387" cy="708025"/>
          </a:xfrm>
          <a:prstGeom prst="rect">
            <a:avLst/>
          </a:prstGeom>
          <a:noFill/>
          <a:ln w="9525">
            <a:noFill/>
            <a:miter lim="800000"/>
            <a:headEnd/>
            <a:tailEnd/>
          </a:ln>
        </p:spPr>
        <p:txBody>
          <a:bodyPr>
            <a:spAutoFit/>
          </a:bodyPr>
          <a:lstStyle/>
          <a:p>
            <a:r>
              <a:rPr lang="en-US" sz="4000" dirty="0">
                <a:latin typeface="Arial Black" pitchFamily="34" charset="0"/>
              </a:rPr>
              <a:t>Explanation of Travel Payment</a:t>
            </a:r>
          </a:p>
        </p:txBody>
      </p:sp>
      <p:sp>
        <p:nvSpPr>
          <p:cNvPr id="25603" name="Content Placeholder 6"/>
          <p:cNvSpPr>
            <a:spLocks noGrp="1"/>
          </p:cNvSpPr>
          <p:nvPr>
            <p:ph sz="half" idx="1"/>
          </p:nvPr>
        </p:nvSpPr>
        <p:spPr/>
        <p:txBody>
          <a:bodyPr/>
          <a:lstStyle/>
          <a:p>
            <a:endParaRPr lang="en-US" smtClean="0"/>
          </a:p>
        </p:txBody>
      </p:sp>
      <p:pic>
        <p:nvPicPr>
          <p:cNvPr id="25604" name="Picture 2"/>
          <p:cNvPicPr>
            <a:picLocks noChangeAspect="1" noChangeArrowheads="1"/>
          </p:cNvPicPr>
          <p:nvPr/>
        </p:nvPicPr>
        <p:blipFill>
          <a:blip r:embed="rId3" cstate="print"/>
          <a:srcRect/>
          <a:stretch>
            <a:fillRect/>
          </a:stretch>
        </p:blipFill>
        <p:spPr bwMode="auto">
          <a:xfrm>
            <a:off x="339725" y="1006475"/>
            <a:ext cx="8455025" cy="5795963"/>
          </a:xfrm>
          <a:prstGeom prst="rect">
            <a:avLst/>
          </a:prstGeom>
          <a:noFill/>
          <a:ln w="28575">
            <a:solidFill>
              <a:schemeClr val="tx1"/>
            </a:solidFill>
            <a:miter lim="800000"/>
            <a:headEnd/>
            <a:tailEnd/>
          </a:ln>
        </p:spPr>
      </p:pic>
      <p:sp>
        <p:nvSpPr>
          <p:cNvPr id="9" name="Rectangle 8"/>
          <p:cNvSpPr/>
          <p:nvPr/>
        </p:nvSpPr>
        <p:spPr>
          <a:xfrm>
            <a:off x="379413" y="5095875"/>
            <a:ext cx="8353425" cy="16335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3" cstate="print"/>
          <a:srcRect/>
          <a:stretch>
            <a:fillRect/>
          </a:stretch>
        </p:blipFill>
        <p:spPr bwMode="auto">
          <a:xfrm>
            <a:off x="288925" y="1271588"/>
            <a:ext cx="8585200" cy="5191125"/>
          </a:xfrm>
          <a:prstGeom prst="rect">
            <a:avLst/>
          </a:prstGeom>
          <a:noFill/>
          <a:ln w="57150">
            <a:solidFill>
              <a:schemeClr val="tx1"/>
            </a:solidFill>
            <a:miter lim="800000"/>
            <a:headEnd/>
            <a:tailEnd/>
          </a:ln>
        </p:spPr>
      </p:pic>
      <p:sp>
        <p:nvSpPr>
          <p:cNvPr id="5" name="TextBox 4"/>
          <p:cNvSpPr txBox="1"/>
          <p:nvPr/>
        </p:nvSpPr>
        <p:spPr>
          <a:xfrm>
            <a:off x="0" y="180975"/>
            <a:ext cx="9144000" cy="706438"/>
          </a:xfrm>
          <a:prstGeom prst="rect">
            <a:avLst/>
          </a:prstGeom>
          <a:noFill/>
        </p:spPr>
        <p:txBody>
          <a:bodyPr>
            <a:spAutoFit/>
          </a:bodyPr>
          <a:lstStyle/>
          <a:p>
            <a:pPr algn="ctr" fontAlgn="auto">
              <a:spcBef>
                <a:spcPts val="0"/>
              </a:spcBef>
              <a:spcAft>
                <a:spcPts val="0"/>
              </a:spcAft>
              <a:defRPr/>
            </a:pPr>
            <a:r>
              <a:rPr lang="en-US" sz="4000" dirty="0">
                <a:latin typeface="Arial Black" panose="020B0A04020102020204" pitchFamily="34" charset="0"/>
                <a:cs typeface="+mn-cs"/>
              </a:rPr>
              <a:t>TRAVEL RESOURCES</a:t>
            </a:r>
          </a:p>
        </p:txBody>
      </p:sp>
      <p:sp>
        <p:nvSpPr>
          <p:cNvPr id="4" name="Rectangle 3"/>
          <p:cNvSpPr/>
          <p:nvPr/>
        </p:nvSpPr>
        <p:spPr>
          <a:xfrm>
            <a:off x="496274" y="3331856"/>
            <a:ext cx="581025"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0975"/>
            <a:ext cx="9144000" cy="706438"/>
          </a:xfrm>
          <a:prstGeom prst="rect">
            <a:avLst/>
          </a:prstGeom>
          <a:noFill/>
        </p:spPr>
        <p:txBody>
          <a:bodyPr>
            <a:spAutoFit/>
          </a:bodyPr>
          <a:lstStyle/>
          <a:p>
            <a:pPr algn="ctr" fontAlgn="auto">
              <a:spcBef>
                <a:spcPts val="0"/>
              </a:spcBef>
              <a:spcAft>
                <a:spcPts val="0"/>
              </a:spcAft>
              <a:defRPr/>
            </a:pPr>
            <a:r>
              <a:rPr lang="en-US" sz="4000" dirty="0">
                <a:latin typeface="Arial Black" panose="020B0A04020102020204" pitchFamily="34" charset="0"/>
                <a:cs typeface="+mn-cs"/>
              </a:rPr>
              <a:t>TRAVEL RESOURCES</a:t>
            </a:r>
          </a:p>
        </p:txBody>
      </p:sp>
      <p:pic>
        <p:nvPicPr>
          <p:cNvPr id="27651" name="Picture 2"/>
          <p:cNvPicPr>
            <a:picLocks noChangeAspect="1" noChangeArrowheads="1"/>
          </p:cNvPicPr>
          <p:nvPr/>
        </p:nvPicPr>
        <p:blipFill>
          <a:blip r:embed="rId3" cstate="print"/>
          <a:srcRect/>
          <a:stretch>
            <a:fillRect/>
          </a:stretch>
        </p:blipFill>
        <p:spPr bwMode="auto">
          <a:xfrm>
            <a:off x="49213" y="879475"/>
            <a:ext cx="9036050" cy="5796628"/>
          </a:xfrm>
          <a:prstGeom prst="rect">
            <a:avLst/>
          </a:prstGeom>
          <a:noFill/>
          <a:ln w="28575">
            <a:solidFill>
              <a:schemeClr val="tx1"/>
            </a:solidFill>
            <a:miter lim="800000"/>
            <a:headEnd/>
            <a:tailEnd/>
          </a:ln>
        </p:spPr>
      </p:pic>
      <p:sp>
        <p:nvSpPr>
          <p:cNvPr id="6" name="Rectangle 5"/>
          <p:cNvSpPr/>
          <p:nvPr/>
        </p:nvSpPr>
        <p:spPr>
          <a:xfrm>
            <a:off x="873125" y="2293683"/>
            <a:ext cx="1612900" cy="323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865188" y="973394"/>
            <a:ext cx="7410450" cy="5751256"/>
          </a:xfrm>
          <a:prstGeom prst="rect">
            <a:avLst/>
          </a:prstGeom>
          <a:noFill/>
          <a:ln w="28575">
            <a:solidFill>
              <a:schemeClr val="tx1"/>
            </a:solidFill>
            <a:miter lim="800000"/>
            <a:headEnd/>
            <a:tailEnd/>
          </a:ln>
        </p:spPr>
      </p:pic>
      <p:sp>
        <p:nvSpPr>
          <p:cNvPr id="5" name="TextBox 4"/>
          <p:cNvSpPr txBox="1"/>
          <p:nvPr/>
        </p:nvSpPr>
        <p:spPr>
          <a:xfrm>
            <a:off x="0" y="180975"/>
            <a:ext cx="9144000" cy="706438"/>
          </a:xfrm>
          <a:prstGeom prst="rect">
            <a:avLst/>
          </a:prstGeom>
          <a:noFill/>
        </p:spPr>
        <p:txBody>
          <a:bodyPr>
            <a:spAutoFit/>
          </a:bodyPr>
          <a:lstStyle/>
          <a:p>
            <a:pPr algn="ctr" fontAlgn="auto">
              <a:spcBef>
                <a:spcPts val="0"/>
              </a:spcBef>
              <a:spcAft>
                <a:spcPts val="0"/>
              </a:spcAft>
              <a:defRPr/>
            </a:pPr>
            <a:r>
              <a:rPr lang="en-US" sz="4000" dirty="0">
                <a:latin typeface="Arial Black" panose="020B0A04020102020204" pitchFamily="34" charset="0"/>
                <a:cs typeface="+mn-cs"/>
              </a:rPr>
              <a:t>TRAVEL RESOURCES</a:t>
            </a:r>
          </a:p>
        </p:txBody>
      </p:sp>
      <p:sp>
        <p:nvSpPr>
          <p:cNvPr id="6" name="Rectangle 5"/>
          <p:cNvSpPr/>
          <p:nvPr/>
        </p:nvSpPr>
        <p:spPr>
          <a:xfrm>
            <a:off x="2843213" y="2031488"/>
            <a:ext cx="996950" cy="2746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1163638" y="953729"/>
            <a:ext cx="6816725" cy="5624052"/>
          </a:xfrm>
          <a:prstGeom prst="rect">
            <a:avLst/>
          </a:prstGeom>
          <a:noFill/>
          <a:ln w="28575">
            <a:solidFill>
              <a:schemeClr val="tx1"/>
            </a:solidFill>
            <a:miter lim="800000"/>
            <a:headEnd/>
            <a:tailEnd/>
          </a:ln>
        </p:spPr>
      </p:pic>
      <p:sp>
        <p:nvSpPr>
          <p:cNvPr id="5" name="TextBox 4"/>
          <p:cNvSpPr txBox="1"/>
          <p:nvPr/>
        </p:nvSpPr>
        <p:spPr>
          <a:xfrm>
            <a:off x="0" y="180975"/>
            <a:ext cx="9144000" cy="706438"/>
          </a:xfrm>
          <a:prstGeom prst="rect">
            <a:avLst/>
          </a:prstGeom>
          <a:noFill/>
        </p:spPr>
        <p:txBody>
          <a:bodyPr>
            <a:spAutoFit/>
          </a:bodyPr>
          <a:lstStyle/>
          <a:p>
            <a:pPr algn="ctr" fontAlgn="auto">
              <a:spcBef>
                <a:spcPts val="0"/>
              </a:spcBef>
              <a:spcAft>
                <a:spcPts val="0"/>
              </a:spcAft>
              <a:defRPr/>
            </a:pPr>
            <a:r>
              <a:rPr lang="en-US" sz="4000" dirty="0">
                <a:latin typeface="Arial Black" panose="020B0A04020102020204" pitchFamily="34" charset="0"/>
                <a:cs typeface="+mn-cs"/>
              </a:rPr>
              <a:t>TRAVEL RESOURCES</a:t>
            </a:r>
          </a:p>
        </p:txBody>
      </p:sp>
      <p:sp>
        <p:nvSpPr>
          <p:cNvPr id="6" name="Rectangle 5"/>
          <p:cNvSpPr/>
          <p:nvPr/>
        </p:nvSpPr>
        <p:spPr>
          <a:xfrm>
            <a:off x="3873500" y="1840732"/>
            <a:ext cx="773113" cy="273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997325" y="3265488"/>
            <a:ext cx="1593850" cy="3667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cstate="print"/>
          <a:srcRect/>
          <a:stretch>
            <a:fillRect/>
          </a:stretch>
        </p:blipFill>
        <p:spPr bwMode="auto">
          <a:xfrm>
            <a:off x="1096963" y="825500"/>
            <a:ext cx="6940550" cy="5943600"/>
          </a:xfrm>
          <a:prstGeom prst="rect">
            <a:avLst/>
          </a:prstGeom>
          <a:noFill/>
          <a:ln w="28575">
            <a:solidFill>
              <a:schemeClr val="tx1"/>
            </a:solidFill>
            <a:miter lim="800000"/>
            <a:headEnd/>
            <a:tailEnd/>
          </a:ln>
        </p:spPr>
      </p:pic>
      <p:sp>
        <p:nvSpPr>
          <p:cNvPr id="5" name="TextBox 4"/>
          <p:cNvSpPr txBox="1"/>
          <p:nvPr/>
        </p:nvSpPr>
        <p:spPr>
          <a:xfrm>
            <a:off x="0" y="180975"/>
            <a:ext cx="9144000" cy="706438"/>
          </a:xfrm>
          <a:prstGeom prst="rect">
            <a:avLst/>
          </a:prstGeom>
          <a:noFill/>
        </p:spPr>
        <p:txBody>
          <a:bodyPr>
            <a:spAutoFit/>
          </a:bodyPr>
          <a:lstStyle/>
          <a:p>
            <a:pPr algn="ctr" fontAlgn="auto">
              <a:spcBef>
                <a:spcPts val="0"/>
              </a:spcBef>
              <a:spcAft>
                <a:spcPts val="0"/>
              </a:spcAft>
              <a:defRPr/>
            </a:pPr>
            <a:r>
              <a:rPr lang="en-US" sz="4000" dirty="0">
                <a:latin typeface="Arial Black" panose="020B0A04020102020204" pitchFamily="34" charset="0"/>
                <a:cs typeface="+mn-cs"/>
              </a:rPr>
              <a:t>TRAVEL RESOURCES</a:t>
            </a:r>
          </a:p>
        </p:txBody>
      </p:sp>
      <p:sp>
        <p:nvSpPr>
          <p:cNvPr id="6" name="Rectangle 5"/>
          <p:cNvSpPr/>
          <p:nvPr/>
        </p:nvSpPr>
        <p:spPr>
          <a:xfrm>
            <a:off x="3873500" y="1817688"/>
            <a:ext cx="773113" cy="273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3" cstate="print"/>
          <a:srcRect/>
          <a:stretch>
            <a:fillRect/>
          </a:stretch>
        </p:blipFill>
        <p:spPr bwMode="auto">
          <a:xfrm>
            <a:off x="166688" y="193675"/>
            <a:ext cx="1843087" cy="1841500"/>
          </a:xfrm>
          <a:prstGeom prst="rect">
            <a:avLst/>
          </a:prstGeom>
          <a:noFill/>
          <a:ln w="57150">
            <a:solidFill>
              <a:schemeClr val="tx1"/>
            </a:solidFill>
            <a:miter lim="800000"/>
            <a:headEnd/>
            <a:tailEnd/>
          </a:ln>
        </p:spPr>
      </p:pic>
      <p:sp>
        <p:nvSpPr>
          <p:cNvPr id="4099" name="TextBox 4"/>
          <p:cNvSpPr txBox="1">
            <a:spLocks noChangeArrowheads="1"/>
          </p:cNvSpPr>
          <p:nvPr/>
        </p:nvSpPr>
        <p:spPr bwMode="auto">
          <a:xfrm>
            <a:off x="2266950" y="193675"/>
            <a:ext cx="6426200" cy="1200150"/>
          </a:xfrm>
          <a:prstGeom prst="rect">
            <a:avLst/>
          </a:prstGeom>
          <a:noFill/>
          <a:ln w="9525">
            <a:noFill/>
            <a:miter lim="800000"/>
            <a:headEnd/>
            <a:tailEnd/>
          </a:ln>
        </p:spPr>
        <p:txBody>
          <a:bodyPr>
            <a:spAutoFit/>
          </a:bodyPr>
          <a:lstStyle/>
          <a:p>
            <a:pPr algn="ctr"/>
            <a:r>
              <a:rPr lang="en-US" sz="3600">
                <a:latin typeface="Arial Black" pitchFamily="34" charset="0"/>
              </a:rPr>
              <a:t>AO RESPONSIBILITIES</a:t>
            </a:r>
          </a:p>
          <a:p>
            <a:pPr algn="ctr"/>
            <a:r>
              <a:rPr lang="en-US" sz="3600">
                <a:latin typeface="Arial Black" pitchFamily="34" charset="0"/>
              </a:rPr>
              <a:t>&amp; COMPLIANCE</a:t>
            </a:r>
          </a:p>
        </p:txBody>
      </p:sp>
      <p:sp>
        <p:nvSpPr>
          <p:cNvPr id="4100" name="TextBox 5"/>
          <p:cNvSpPr txBox="1">
            <a:spLocks noChangeArrowheads="1"/>
          </p:cNvSpPr>
          <p:nvPr/>
        </p:nvSpPr>
        <p:spPr bwMode="auto">
          <a:xfrm>
            <a:off x="2266950" y="1519238"/>
            <a:ext cx="6607175" cy="400050"/>
          </a:xfrm>
          <a:prstGeom prst="rect">
            <a:avLst/>
          </a:prstGeom>
          <a:noFill/>
          <a:ln w="9525">
            <a:noFill/>
            <a:miter lim="800000"/>
            <a:headEnd/>
            <a:tailEnd/>
          </a:ln>
        </p:spPr>
        <p:txBody>
          <a:bodyPr>
            <a:spAutoFit/>
          </a:bodyPr>
          <a:lstStyle/>
          <a:p>
            <a:pPr algn="ctr"/>
            <a:r>
              <a:rPr lang="en-US" sz="2000" u="sng" dirty="0">
                <a:latin typeface="Arial Black" pitchFamily="34" charset="0"/>
              </a:rPr>
              <a:t>FEDERAL AND JOINT TRAVEL REGULATIONS</a:t>
            </a:r>
          </a:p>
        </p:txBody>
      </p:sp>
      <p:sp>
        <p:nvSpPr>
          <p:cNvPr id="7" name="TextBox 6"/>
          <p:cNvSpPr txBox="1"/>
          <p:nvPr/>
        </p:nvSpPr>
        <p:spPr>
          <a:xfrm>
            <a:off x="166688" y="2270125"/>
            <a:ext cx="8707437" cy="5816977"/>
          </a:xfrm>
          <a:prstGeom prst="rect">
            <a:avLst/>
          </a:prstGeom>
          <a:noFill/>
        </p:spPr>
        <p:txBody>
          <a:bodyPr>
            <a:spAutoFit/>
          </a:bodyPr>
          <a:lstStyle/>
          <a:p>
            <a:pPr marL="285750" indent="-285750" fontAlgn="auto">
              <a:spcBef>
                <a:spcPts val="0"/>
              </a:spcBef>
              <a:spcAft>
                <a:spcPts val="0"/>
              </a:spcAft>
              <a:buFont typeface="Wingdings" panose="05000000000000000000" pitchFamily="2" charset="2"/>
              <a:buChar char="ü"/>
              <a:defRPr/>
            </a:pPr>
            <a:r>
              <a:rPr lang="en-US" sz="2000" dirty="0" smtClean="0">
                <a:latin typeface="Arial Black" panose="020B0A04020102020204" pitchFamily="34" charset="0"/>
                <a:cs typeface="+mn-cs"/>
              </a:rPr>
              <a:t>ASSIGNMENT AND DESIGNATION</a:t>
            </a:r>
          </a:p>
          <a:p>
            <a:pPr marL="285750" indent="-285750" fontAlgn="auto">
              <a:spcBef>
                <a:spcPts val="0"/>
              </a:spcBef>
              <a:spcAft>
                <a:spcPts val="0"/>
              </a:spcAft>
              <a:defRPr/>
            </a:pPr>
            <a:endParaRPr lang="en-US" sz="2000" dirty="0" smtClean="0">
              <a:latin typeface="Arial Black" panose="020B0A04020102020204" pitchFamily="34" charset="0"/>
              <a:cs typeface="+mn-cs"/>
            </a:endParaRPr>
          </a:p>
          <a:p>
            <a:pPr marL="285750" indent="-285750" fontAlgn="auto">
              <a:spcBef>
                <a:spcPts val="0"/>
              </a:spcBef>
              <a:spcAft>
                <a:spcPts val="0"/>
              </a:spcAft>
              <a:buFont typeface="Wingdings" panose="05000000000000000000" pitchFamily="2" charset="2"/>
              <a:buChar char="ü"/>
              <a:defRPr/>
            </a:pPr>
            <a:r>
              <a:rPr lang="en-US" sz="2000" dirty="0">
                <a:latin typeface="Arial Black" panose="020B0A04020102020204" pitchFamily="34" charset="0"/>
              </a:rPr>
              <a:t>APPROVAL OF A TRAVEL CLAIM/SUPPLEMENTAL </a:t>
            </a:r>
            <a:r>
              <a:rPr lang="en-US" sz="2000" dirty="0" smtClean="0">
                <a:latin typeface="Arial Black" panose="020B0A04020102020204" pitchFamily="34" charset="0"/>
              </a:rPr>
              <a:t>CLAIM</a:t>
            </a:r>
          </a:p>
          <a:p>
            <a:pPr marL="285750" indent="-285750" fontAlgn="auto">
              <a:spcBef>
                <a:spcPts val="0"/>
              </a:spcBef>
              <a:spcAft>
                <a:spcPts val="0"/>
              </a:spcAft>
              <a:defRPr/>
            </a:pPr>
            <a:endParaRPr lang="en-US" sz="2000" dirty="0">
              <a:latin typeface="Arial Black" panose="020B0A04020102020204" pitchFamily="34" charset="0"/>
              <a:cs typeface="+mn-cs"/>
            </a:endParaRPr>
          </a:p>
          <a:p>
            <a:pPr marL="285750" indent="-285750" fontAlgn="auto">
              <a:spcBef>
                <a:spcPts val="0"/>
              </a:spcBef>
              <a:spcAft>
                <a:spcPts val="0"/>
              </a:spcAft>
              <a:buFont typeface="Wingdings" panose="05000000000000000000" pitchFamily="2" charset="2"/>
              <a:buChar char="ü"/>
              <a:defRPr/>
            </a:pPr>
            <a:r>
              <a:rPr lang="en-US" sz="2000" dirty="0" smtClean="0">
                <a:latin typeface="Arial Black" panose="020B0A04020102020204" pitchFamily="34" charset="0"/>
                <a:cs typeface="+mn-cs"/>
              </a:rPr>
              <a:t>TRAVEL </a:t>
            </a:r>
            <a:r>
              <a:rPr lang="en-US" sz="2000" dirty="0">
                <a:latin typeface="Arial Black" panose="020B0A04020102020204" pitchFamily="34" charset="0"/>
                <a:cs typeface="+mn-cs"/>
              </a:rPr>
              <a:t>AO OFFICIAL COURSE (CG PORTAL LMS)</a:t>
            </a:r>
          </a:p>
          <a:p>
            <a:pPr fontAlgn="auto">
              <a:spcBef>
                <a:spcPts val="0"/>
              </a:spcBef>
              <a:spcAft>
                <a:spcPts val="0"/>
              </a:spcAft>
              <a:defRPr/>
            </a:pPr>
            <a:endParaRPr lang="en-US" sz="2000" dirty="0">
              <a:latin typeface="Arial Black" panose="020B0A04020102020204" pitchFamily="34" charset="0"/>
              <a:cs typeface="+mn-cs"/>
            </a:endParaRPr>
          </a:p>
          <a:p>
            <a:pPr marL="285750" indent="-285750" fontAlgn="auto">
              <a:spcBef>
                <a:spcPts val="0"/>
              </a:spcBef>
              <a:spcAft>
                <a:spcPts val="0"/>
              </a:spcAft>
              <a:buFont typeface="Wingdings" panose="05000000000000000000" pitchFamily="2" charset="2"/>
              <a:buChar char="ü"/>
              <a:defRPr/>
            </a:pPr>
            <a:r>
              <a:rPr lang="en-US" sz="2000" dirty="0">
                <a:latin typeface="Arial Black" panose="020B0A04020102020204" pitchFamily="34" charset="0"/>
                <a:cs typeface="+mn-cs"/>
              </a:rPr>
              <a:t>TRAVEL AO CHECKLIST</a:t>
            </a:r>
          </a:p>
          <a:p>
            <a:pPr marL="285750" indent="-285750" fontAlgn="auto">
              <a:spcBef>
                <a:spcPts val="0"/>
              </a:spcBef>
              <a:spcAft>
                <a:spcPts val="0"/>
              </a:spcAft>
              <a:buFont typeface="Wingdings" panose="05000000000000000000" pitchFamily="2" charset="2"/>
              <a:buChar char="ü"/>
              <a:defRPr/>
            </a:pPr>
            <a:endParaRPr lang="en-US" sz="2000" dirty="0">
              <a:latin typeface="Arial Black" panose="020B0A04020102020204" pitchFamily="34" charset="0"/>
              <a:cs typeface="+mn-cs"/>
            </a:endParaRPr>
          </a:p>
          <a:p>
            <a:pPr marL="285750" indent="-285750" fontAlgn="auto">
              <a:spcBef>
                <a:spcPts val="0"/>
              </a:spcBef>
              <a:spcAft>
                <a:spcPts val="0"/>
              </a:spcAft>
              <a:buFont typeface="Wingdings" panose="05000000000000000000" pitchFamily="2" charset="2"/>
              <a:buChar char="ü"/>
              <a:defRPr/>
            </a:pPr>
            <a:r>
              <a:rPr lang="en-US" sz="2000" dirty="0">
                <a:latin typeface="Arial Black" panose="020B0A04020102020204" pitchFamily="34" charset="0"/>
                <a:cs typeface="+mn-cs"/>
              </a:rPr>
              <a:t>ADDRESSING TRAVELER INQUIRIES </a:t>
            </a:r>
          </a:p>
          <a:p>
            <a:pPr marL="285750" indent="-285750" fontAlgn="auto">
              <a:spcBef>
                <a:spcPts val="0"/>
              </a:spcBef>
              <a:spcAft>
                <a:spcPts val="0"/>
              </a:spcAft>
              <a:buFont typeface="Wingdings" panose="05000000000000000000" pitchFamily="2" charset="2"/>
              <a:buChar char="ü"/>
              <a:defRPr/>
            </a:pPr>
            <a:endParaRPr lang="en-US" sz="2000" dirty="0">
              <a:latin typeface="Arial Black" panose="020B0A04020102020204" pitchFamily="34" charset="0"/>
              <a:cs typeface="+mn-cs"/>
            </a:endParaRPr>
          </a:p>
          <a:p>
            <a:pPr marL="285750" indent="-285750" fontAlgn="auto">
              <a:spcBef>
                <a:spcPts val="0"/>
              </a:spcBef>
              <a:spcAft>
                <a:spcPts val="0"/>
              </a:spcAft>
              <a:buFont typeface="Wingdings" panose="05000000000000000000" pitchFamily="2" charset="2"/>
              <a:buChar char="ü"/>
              <a:defRPr/>
            </a:pPr>
            <a:r>
              <a:rPr lang="en-US" sz="2000" dirty="0">
                <a:latin typeface="Arial Black" panose="020B0A04020102020204" pitchFamily="34" charset="0"/>
                <a:cs typeface="+mn-cs"/>
              </a:rPr>
              <a:t>ASSISTANCE WITH THE COMPLETION OF A TRAVEL CLAIM</a:t>
            </a:r>
          </a:p>
          <a:p>
            <a:pPr marL="285750" indent="-285750" fontAlgn="auto">
              <a:spcBef>
                <a:spcPts val="0"/>
              </a:spcBef>
              <a:spcAft>
                <a:spcPts val="0"/>
              </a:spcAft>
              <a:buFont typeface="Wingdings" panose="05000000000000000000" pitchFamily="2" charset="2"/>
              <a:buChar char="ü"/>
              <a:defRPr/>
            </a:pPr>
            <a:endParaRPr lang="en-US" sz="2000" dirty="0">
              <a:latin typeface="Arial Black" panose="020B0A04020102020204" pitchFamily="34" charset="0"/>
              <a:cs typeface="+mn-cs"/>
            </a:endParaRPr>
          </a:p>
          <a:p>
            <a:pPr marL="285750" indent="-285750" fontAlgn="auto">
              <a:spcBef>
                <a:spcPts val="0"/>
              </a:spcBef>
              <a:spcAft>
                <a:spcPts val="0"/>
              </a:spcAft>
              <a:buFont typeface="Wingdings" panose="05000000000000000000" pitchFamily="2" charset="2"/>
              <a:buChar char="ü"/>
              <a:defRPr/>
            </a:pPr>
            <a:r>
              <a:rPr lang="en-US" sz="2000" dirty="0">
                <a:latin typeface="Arial Black" panose="020B0A04020102020204" pitchFamily="34" charset="0"/>
              </a:rPr>
              <a:t>STATUS CHECKS</a:t>
            </a:r>
          </a:p>
          <a:p>
            <a:pPr marL="285750" indent="-285750" fontAlgn="auto">
              <a:spcBef>
                <a:spcPts val="0"/>
              </a:spcBef>
              <a:spcAft>
                <a:spcPts val="0"/>
              </a:spcAft>
              <a:defRPr/>
            </a:pPr>
            <a:endParaRPr lang="en-US" sz="2000" dirty="0">
              <a:latin typeface="Arial Black" panose="020B0A04020102020204" pitchFamily="34" charset="0"/>
              <a:cs typeface="+mn-cs"/>
            </a:endParaRPr>
          </a:p>
          <a:p>
            <a:pPr marL="285750" indent="-285750" fontAlgn="auto">
              <a:spcBef>
                <a:spcPts val="0"/>
              </a:spcBef>
              <a:spcAft>
                <a:spcPts val="0"/>
              </a:spcAft>
              <a:defRPr/>
            </a:pPr>
            <a:endParaRPr lang="en-US" sz="2000" dirty="0">
              <a:latin typeface="Arial Black" panose="020B0A04020102020204" pitchFamily="34" charset="0"/>
              <a:cs typeface="+mn-cs"/>
            </a:endParaRPr>
          </a:p>
          <a:p>
            <a:pPr marL="285750" indent="-285750" fontAlgn="auto">
              <a:spcBef>
                <a:spcPts val="0"/>
              </a:spcBef>
              <a:spcAft>
                <a:spcPts val="0"/>
              </a:spcAft>
              <a:defRPr/>
            </a:pPr>
            <a:endParaRPr lang="en-US" sz="2400" dirty="0">
              <a:latin typeface="Arial Black" panose="020B0A04020102020204" pitchFamily="34" charset="0"/>
              <a:cs typeface="+mn-cs"/>
            </a:endParaRPr>
          </a:p>
          <a:p>
            <a:pPr marL="285750" indent="-285750" fontAlgn="auto">
              <a:spcBef>
                <a:spcPts val="0"/>
              </a:spcBef>
              <a:spcAft>
                <a:spcPts val="0"/>
              </a:spcAft>
              <a:buFont typeface="Wingdings" panose="05000000000000000000" pitchFamily="2" charset="2"/>
              <a:buChar char="ü"/>
              <a:defRPr/>
            </a:pPr>
            <a:endParaRPr lang="en-US" sz="2400" dirty="0">
              <a:latin typeface="Arial Black" panose="020B0A04020102020204" pitchFamily="34" charset="0"/>
              <a:cs typeface="+mn-cs"/>
            </a:endParaRPr>
          </a:p>
          <a:p>
            <a:pPr marL="285750" indent="-285750" fontAlgn="auto">
              <a:spcBef>
                <a:spcPts val="0"/>
              </a:spcBef>
              <a:spcAft>
                <a:spcPts val="0"/>
              </a:spcAft>
              <a:buFont typeface="Wingdings" panose="05000000000000000000" pitchFamily="2" charset="2"/>
              <a:buChar char="ü"/>
              <a:defRPr/>
            </a:pPr>
            <a:endParaRPr lang="en-US" sz="2400" dirty="0">
              <a:latin typeface="Arial Black" panose="020B0A04020102020204"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279400" y="765175"/>
            <a:ext cx="8567738" cy="6013450"/>
          </a:xfrm>
          <a:prstGeom prst="rect">
            <a:avLst/>
          </a:prstGeom>
          <a:noFill/>
          <a:ln w="28575">
            <a:solidFill>
              <a:schemeClr val="tx1"/>
            </a:solidFill>
            <a:miter lim="800000"/>
            <a:headEnd/>
            <a:tailEnd/>
          </a:ln>
        </p:spPr>
      </p:pic>
      <p:sp>
        <p:nvSpPr>
          <p:cNvPr id="5" name="TextBox 4"/>
          <p:cNvSpPr txBox="1"/>
          <p:nvPr/>
        </p:nvSpPr>
        <p:spPr>
          <a:xfrm>
            <a:off x="0" y="131815"/>
            <a:ext cx="9144000" cy="706438"/>
          </a:xfrm>
          <a:prstGeom prst="rect">
            <a:avLst/>
          </a:prstGeom>
          <a:noFill/>
        </p:spPr>
        <p:txBody>
          <a:bodyPr>
            <a:spAutoFit/>
          </a:bodyPr>
          <a:lstStyle/>
          <a:p>
            <a:pPr algn="ctr" fontAlgn="auto">
              <a:spcBef>
                <a:spcPts val="0"/>
              </a:spcBef>
              <a:spcAft>
                <a:spcPts val="0"/>
              </a:spcAft>
              <a:defRPr/>
            </a:pPr>
            <a:r>
              <a:rPr lang="en-US" sz="4000" dirty="0">
                <a:latin typeface="Arial Black" panose="020B0A04020102020204" pitchFamily="34" charset="0"/>
                <a:cs typeface="+mn-cs"/>
              </a:rPr>
              <a:t>TRAVEL RESOURCES</a:t>
            </a:r>
          </a:p>
        </p:txBody>
      </p:sp>
      <p:sp>
        <p:nvSpPr>
          <p:cNvPr id="6" name="Rectangle 5"/>
          <p:cNvSpPr/>
          <p:nvPr/>
        </p:nvSpPr>
        <p:spPr>
          <a:xfrm>
            <a:off x="3716338" y="2028825"/>
            <a:ext cx="950912" cy="2968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60325" y="784225"/>
            <a:ext cx="9023350" cy="5845175"/>
          </a:xfrm>
          <a:prstGeom prst="rect">
            <a:avLst/>
          </a:prstGeom>
          <a:noFill/>
          <a:ln w="28575">
            <a:solidFill>
              <a:schemeClr val="tx1"/>
            </a:solidFill>
            <a:miter lim="800000"/>
            <a:headEnd/>
            <a:tailEnd/>
          </a:ln>
        </p:spPr>
      </p:pic>
      <p:sp>
        <p:nvSpPr>
          <p:cNvPr id="5" name="TextBox 4"/>
          <p:cNvSpPr txBox="1"/>
          <p:nvPr/>
        </p:nvSpPr>
        <p:spPr>
          <a:xfrm>
            <a:off x="0" y="151479"/>
            <a:ext cx="9144000" cy="706438"/>
          </a:xfrm>
          <a:prstGeom prst="rect">
            <a:avLst/>
          </a:prstGeom>
          <a:noFill/>
        </p:spPr>
        <p:txBody>
          <a:bodyPr>
            <a:spAutoFit/>
          </a:bodyPr>
          <a:lstStyle/>
          <a:p>
            <a:pPr algn="ctr" fontAlgn="auto">
              <a:spcBef>
                <a:spcPts val="0"/>
              </a:spcBef>
              <a:spcAft>
                <a:spcPts val="0"/>
              </a:spcAft>
              <a:defRPr/>
            </a:pPr>
            <a:r>
              <a:rPr lang="en-US" sz="4000" dirty="0">
                <a:latin typeface="Arial Black" panose="020B0A04020102020204" pitchFamily="34" charset="0"/>
                <a:cs typeface="+mn-cs"/>
              </a:rPr>
              <a:t>TRAVEL RESOURCES</a:t>
            </a:r>
          </a:p>
        </p:txBody>
      </p:sp>
      <p:sp>
        <p:nvSpPr>
          <p:cNvPr id="6" name="Rectangle 5"/>
          <p:cNvSpPr/>
          <p:nvPr/>
        </p:nvSpPr>
        <p:spPr>
          <a:xfrm>
            <a:off x="3690938" y="2098675"/>
            <a:ext cx="1004887" cy="314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41275" y="798513"/>
            <a:ext cx="9036050" cy="5880100"/>
          </a:xfrm>
          <a:prstGeom prst="rect">
            <a:avLst/>
          </a:prstGeom>
          <a:noFill/>
          <a:ln w="28575">
            <a:solidFill>
              <a:schemeClr val="tx1"/>
            </a:solidFill>
            <a:miter lim="800000"/>
            <a:headEnd/>
            <a:tailEnd/>
          </a:ln>
        </p:spPr>
      </p:pic>
      <p:sp>
        <p:nvSpPr>
          <p:cNvPr id="5" name="TextBox 4"/>
          <p:cNvSpPr txBox="1"/>
          <p:nvPr/>
        </p:nvSpPr>
        <p:spPr>
          <a:xfrm>
            <a:off x="0" y="180975"/>
            <a:ext cx="9144000" cy="706438"/>
          </a:xfrm>
          <a:prstGeom prst="rect">
            <a:avLst/>
          </a:prstGeom>
          <a:noFill/>
        </p:spPr>
        <p:txBody>
          <a:bodyPr>
            <a:spAutoFit/>
          </a:bodyPr>
          <a:lstStyle/>
          <a:p>
            <a:pPr algn="ctr" fontAlgn="auto">
              <a:spcBef>
                <a:spcPts val="0"/>
              </a:spcBef>
              <a:spcAft>
                <a:spcPts val="0"/>
              </a:spcAft>
              <a:defRPr/>
            </a:pPr>
            <a:r>
              <a:rPr lang="en-US" sz="4000" dirty="0">
                <a:latin typeface="Arial Black" panose="020B0A04020102020204" pitchFamily="34" charset="0"/>
                <a:cs typeface="+mn-cs"/>
              </a:rPr>
              <a:t>TRAVEL RESOURCES</a:t>
            </a:r>
          </a:p>
        </p:txBody>
      </p:sp>
      <p:sp>
        <p:nvSpPr>
          <p:cNvPr id="6" name="Rectangle 5"/>
          <p:cNvSpPr/>
          <p:nvPr/>
        </p:nvSpPr>
        <p:spPr>
          <a:xfrm>
            <a:off x="4664075" y="2136775"/>
            <a:ext cx="1304925" cy="3317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1063625" y="953729"/>
            <a:ext cx="7008813" cy="5604387"/>
          </a:xfrm>
          <a:prstGeom prst="rect">
            <a:avLst/>
          </a:prstGeom>
          <a:noFill/>
          <a:ln w="28575">
            <a:solidFill>
              <a:schemeClr val="tx1"/>
            </a:solidFill>
            <a:miter lim="800000"/>
            <a:headEnd/>
            <a:tailEnd/>
          </a:ln>
        </p:spPr>
      </p:pic>
      <p:sp>
        <p:nvSpPr>
          <p:cNvPr id="5" name="TextBox 4"/>
          <p:cNvSpPr txBox="1"/>
          <p:nvPr/>
        </p:nvSpPr>
        <p:spPr>
          <a:xfrm>
            <a:off x="0" y="180975"/>
            <a:ext cx="9144000" cy="706438"/>
          </a:xfrm>
          <a:prstGeom prst="rect">
            <a:avLst/>
          </a:prstGeom>
          <a:noFill/>
        </p:spPr>
        <p:txBody>
          <a:bodyPr>
            <a:spAutoFit/>
          </a:bodyPr>
          <a:lstStyle/>
          <a:p>
            <a:pPr algn="ctr" fontAlgn="auto">
              <a:spcBef>
                <a:spcPts val="0"/>
              </a:spcBef>
              <a:spcAft>
                <a:spcPts val="0"/>
              </a:spcAft>
              <a:defRPr/>
            </a:pPr>
            <a:r>
              <a:rPr lang="en-US" sz="4000" dirty="0">
                <a:latin typeface="Arial Black" panose="020B0A04020102020204" pitchFamily="34" charset="0"/>
                <a:cs typeface="+mn-cs"/>
              </a:rPr>
              <a:t>TRAVEL RESOURCES</a:t>
            </a:r>
          </a:p>
        </p:txBody>
      </p:sp>
      <p:sp>
        <p:nvSpPr>
          <p:cNvPr id="6" name="Rectangle 5"/>
          <p:cNvSpPr/>
          <p:nvPr/>
        </p:nvSpPr>
        <p:spPr>
          <a:xfrm>
            <a:off x="5653088" y="1848669"/>
            <a:ext cx="1089025" cy="2905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895350" y="784225"/>
            <a:ext cx="7353300" cy="6019800"/>
          </a:xfrm>
          <a:prstGeom prst="rect">
            <a:avLst/>
          </a:prstGeom>
          <a:noFill/>
          <a:ln w="28575">
            <a:solidFill>
              <a:schemeClr val="tx1"/>
            </a:solidFill>
            <a:miter lim="800000"/>
            <a:headEnd/>
            <a:tailEnd/>
          </a:ln>
        </p:spPr>
      </p:pic>
      <p:sp>
        <p:nvSpPr>
          <p:cNvPr id="5" name="TextBox 4"/>
          <p:cNvSpPr txBox="1"/>
          <p:nvPr/>
        </p:nvSpPr>
        <p:spPr>
          <a:xfrm>
            <a:off x="0" y="180975"/>
            <a:ext cx="9144000" cy="706438"/>
          </a:xfrm>
          <a:prstGeom prst="rect">
            <a:avLst/>
          </a:prstGeom>
          <a:noFill/>
        </p:spPr>
        <p:txBody>
          <a:bodyPr>
            <a:spAutoFit/>
          </a:bodyPr>
          <a:lstStyle/>
          <a:p>
            <a:pPr algn="ctr" fontAlgn="auto">
              <a:spcBef>
                <a:spcPts val="0"/>
              </a:spcBef>
              <a:spcAft>
                <a:spcPts val="0"/>
              </a:spcAft>
              <a:defRPr/>
            </a:pPr>
            <a:r>
              <a:rPr lang="en-US" sz="4000" dirty="0">
                <a:latin typeface="Arial Black" panose="020B0A04020102020204" pitchFamily="34" charset="0"/>
                <a:cs typeface="+mn-cs"/>
              </a:rPr>
              <a:t>TRAVEL RESOURCES</a:t>
            </a:r>
          </a:p>
        </p:txBody>
      </p:sp>
      <p:sp>
        <p:nvSpPr>
          <p:cNvPr id="6" name="Rectangle 5"/>
          <p:cNvSpPr/>
          <p:nvPr/>
        </p:nvSpPr>
        <p:spPr>
          <a:xfrm>
            <a:off x="6832600" y="1836738"/>
            <a:ext cx="898525" cy="274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462116"/>
            <a:ext cx="9144000" cy="1325563"/>
          </a:xfrm>
        </p:spPr>
        <p:txBody>
          <a:bodyPr/>
          <a:lstStyle/>
          <a:p>
            <a:pPr algn="ctr"/>
            <a:r>
              <a:rPr lang="en-US" sz="3600" b="1" dirty="0" smtClean="0">
                <a:latin typeface="Arial Black" pitchFamily="34" charset="0"/>
              </a:rPr>
              <a:t>Methods for Contacting PPC Customer Care</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2400" u="sng" dirty="0" smtClean="0">
                <a:latin typeface="Arial Black" pitchFamily="34" charset="0"/>
              </a:rPr>
              <a:t>Solely Web Based Ticket Submissions from AO</a:t>
            </a:r>
            <a:br>
              <a:rPr lang="en-US" sz="2400" u="sng" dirty="0" smtClean="0">
                <a:latin typeface="Arial Black" pitchFamily="34" charset="0"/>
              </a:rPr>
            </a:br>
            <a:endParaRPr lang="en-US" sz="2400" dirty="0" smtClean="0"/>
          </a:p>
        </p:txBody>
      </p:sp>
      <p:sp>
        <p:nvSpPr>
          <p:cNvPr id="36867" name="Content Placeholder 2"/>
          <p:cNvSpPr>
            <a:spLocks noGrp="1"/>
          </p:cNvSpPr>
          <p:nvPr>
            <p:ph idx="1"/>
          </p:nvPr>
        </p:nvSpPr>
        <p:spPr>
          <a:xfrm>
            <a:off x="307668" y="2474554"/>
            <a:ext cx="8518525" cy="3316646"/>
          </a:xfrm>
        </p:spPr>
        <p:txBody>
          <a:bodyPr/>
          <a:lstStyle/>
          <a:p>
            <a:pPr eaLnBrk="1" hangingPunct="1"/>
            <a:r>
              <a:rPr lang="en-US" sz="2400" dirty="0" smtClean="0">
                <a:latin typeface="Arial Black" pitchFamily="34" charset="0"/>
              </a:rPr>
              <a:t>Status of claim (PCS, TDY, or Supplemental) </a:t>
            </a:r>
          </a:p>
          <a:p>
            <a:pPr eaLnBrk="1" hangingPunct="1">
              <a:buFont typeface="Arial" charset="0"/>
              <a:buNone/>
            </a:pPr>
            <a:endParaRPr lang="en-US" sz="2400" dirty="0" smtClean="0">
              <a:latin typeface="Arial Black" pitchFamily="34" charset="0"/>
            </a:endParaRPr>
          </a:p>
          <a:p>
            <a:pPr eaLnBrk="1" hangingPunct="1"/>
            <a:r>
              <a:rPr lang="en-US" sz="2400" dirty="0" smtClean="0">
                <a:latin typeface="Arial Black" pitchFamily="34" charset="0"/>
              </a:rPr>
              <a:t>Status of audit</a:t>
            </a:r>
          </a:p>
          <a:p>
            <a:pPr eaLnBrk="1" hangingPunct="1">
              <a:buFont typeface="Arial" charset="0"/>
              <a:buNone/>
            </a:pPr>
            <a:endParaRPr lang="en-US" sz="2400" dirty="0" smtClean="0">
              <a:latin typeface="Arial Black" pitchFamily="34" charset="0"/>
            </a:endParaRPr>
          </a:p>
          <a:p>
            <a:pPr eaLnBrk="1" hangingPunct="1"/>
            <a:r>
              <a:rPr lang="en-US" sz="2400" dirty="0" smtClean="0">
                <a:latin typeface="Arial Black" pitchFamily="34" charset="0"/>
              </a:rPr>
              <a:t>Travel policy</a:t>
            </a:r>
          </a:p>
          <a:p>
            <a:pPr eaLnBrk="1" hangingPunct="1">
              <a:buFont typeface="Arial" charset="0"/>
              <a:buNone/>
            </a:pPr>
            <a:r>
              <a:rPr lang="en-US" sz="2400" dirty="0" smtClean="0">
                <a:latin typeface="Arial Black" pitchFamily="34" charset="0"/>
              </a:rPr>
              <a:t> </a:t>
            </a:r>
          </a:p>
          <a:p>
            <a:pPr eaLnBrk="1" hangingPunct="1"/>
            <a:r>
              <a:rPr lang="en-US" sz="2400" dirty="0" smtClean="0">
                <a:latin typeface="Arial Black" pitchFamily="34" charset="0"/>
              </a:rPr>
              <a:t>Explanation of payment</a:t>
            </a:r>
          </a:p>
        </p:txBody>
      </p:sp>
      <p:pic>
        <p:nvPicPr>
          <p:cNvPr id="36868" name="Picture 4" descr="untitled.png"/>
          <p:cNvPicPr>
            <a:picLocks noChangeAspect="1"/>
          </p:cNvPicPr>
          <p:nvPr/>
        </p:nvPicPr>
        <p:blipFill>
          <a:blip r:embed="rId3" cstate="print"/>
          <a:srcRect/>
          <a:stretch>
            <a:fillRect/>
          </a:stretch>
        </p:blipFill>
        <p:spPr bwMode="auto">
          <a:xfrm>
            <a:off x="4483509" y="3321497"/>
            <a:ext cx="3266717" cy="1463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4928599"/>
            <a:ext cx="9144002" cy="1708176"/>
          </a:xfrm>
        </p:spPr>
        <p:txBody>
          <a:bodyPr/>
          <a:lstStyle/>
          <a:p>
            <a:pPr eaLnBrk="1" hangingPunct="1">
              <a:lnSpc>
                <a:spcPct val="150000"/>
              </a:lnSpc>
            </a:pPr>
            <a:r>
              <a:rPr lang="en-US" sz="2800" dirty="0" smtClean="0">
                <a:latin typeface="Arial Black" pitchFamily="34" charset="0"/>
              </a:rPr>
              <a:t>Web TPAX navigational assistance (AO only)</a:t>
            </a:r>
          </a:p>
          <a:p>
            <a:pPr eaLnBrk="1" hangingPunct="1">
              <a:lnSpc>
                <a:spcPct val="150000"/>
              </a:lnSpc>
            </a:pPr>
            <a:r>
              <a:rPr lang="en-US" sz="2800" dirty="0" smtClean="0">
                <a:latin typeface="Arial Black" pitchFamily="34" charset="0"/>
              </a:rPr>
              <a:t>Travel emergencies (AO and traveler)</a:t>
            </a:r>
          </a:p>
          <a:p>
            <a:pPr>
              <a:lnSpc>
                <a:spcPct val="150000"/>
              </a:lnSpc>
              <a:buNone/>
            </a:pPr>
            <a:endParaRPr lang="en-US" sz="2800" dirty="0" smtClean="0"/>
          </a:p>
        </p:txBody>
      </p:sp>
      <p:sp>
        <p:nvSpPr>
          <p:cNvPr id="6" name="Title 1"/>
          <p:cNvSpPr txBox="1">
            <a:spLocks/>
          </p:cNvSpPr>
          <p:nvPr/>
        </p:nvSpPr>
        <p:spPr bwMode="auto">
          <a:xfrm>
            <a:off x="0" y="0"/>
            <a:ext cx="9144000" cy="1325563"/>
          </a:xfrm>
          <a:prstGeom prst="rect">
            <a:avLst/>
          </a:prstGeom>
          <a:noFill/>
          <a:ln w="9525">
            <a:noFill/>
            <a:miter lim="800000"/>
            <a:headEnd/>
            <a:tailEnd/>
          </a:ln>
        </p:spPr>
        <p:txBody>
          <a:bodyPr anchor="ctr"/>
          <a:lstStyle/>
          <a:p>
            <a:pPr algn="ctr" defTabSz="685800" eaLnBrk="0" hangingPunct="0">
              <a:lnSpc>
                <a:spcPct val="90000"/>
              </a:lnSpc>
              <a:defRPr/>
            </a:pPr>
            <a:r>
              <a:rPr lang="en-US" sz="3600" b="1" dirty="0">
                <a:latin typeface="Arial Black" pitchFamily="34" charset="0"/>
                <a:ea typeface="+mj-ea"/>
                <a:cs typeface="+mj-cs"/>
              </a:rPr>
              <a:t>Methods for Contacting PPC Customer Care</a:t>
            </a:r>
            <a:endParaRPr lang="en-US" sz="3300" dirty="0">
              <a:latin typeface="+mj-lt"/>
              <a:ea typeface="+mj-ea"/>
              <a:cs typeface="+mj-cs"/>
            </a:endParaRPr>
          </a:p>
        </p:txBody>
      </p:sp>
      <p:pic>
        <p:nvPicPr>
          <p:cNvPr id="3074" name="Picture 2" descr="\\PPCMS-FP001\Users\KSEmmot\Home\Desktop\172874891.jpg"/>
          <p:cNvPicPr>
            <a:picLocks noChangeAspect="1" noChangeArrowheads="1"/>
          </p:cNvPicPr>
          <p:nvPr/>
        </p:nvPicPr>
        <p:blipFill>
          <a:blip r:embed="rId3" cstate="print"/>
          <a:srcRect/>
          <a:stretch>
            <a:fillRect/>
          </a:stretch>
        </p:blipFill>
        <p:spPr bwMode="auto">
          <a:xfrm>
            <a:off x="2585884" y="2104917"/>
            <a:ext cx="4105582" cy="2737054"/>
          </a:xfrm>
          <a:prstGeom prst="rect">
            <a:avLst/>
          </a:prstGeom>
          <a:noFill/>
          <a:ln w="28575">
            <a:solidFill>
              <a:schemeClr val="tx1"/>
            </a:solidFill>
          </a:ln>
        </p:spPr>
      </p:pic>
      <p:sp>
        <p:nvSpPr>
          <p:cNvPr id="7" name="TextBox 6"/>
          <p:cNvSpPr txBox="1"/>
          <p:nvPr/>
        </p:nvSpPr>
        <p:spPr>
          <a:xfrm>
            <a:off x="206479" y="1278194"/>
            <a:ext cx="8731045" cy="1077218"/>
          </a:xfrm>
          <a:prstGeom prst="rect">
            <a:avLst/>
          </a:prstGeom>
          <a:noFill/>
        </p:spPr>
        <p:txBody>
          <a:bodyPr wrap="square" rtlCol="0">
            <a:spAutoFit/>
          </a:bodyPr>
          <a:lstStyle/>
          <a:p>
            <a:pPr algn="ctr"/>
            <a:r>
              <a:rPr lang="en-US" sz="3200" b="1" u="sng" dirty="0" smtClean="0">
                <a:latin typeface="Arial Black" pitchFamily="34" charset="0"/>
              </a:rPr>
              <a:t>Acceptable circumstances for calls</a:t>
            </a:r>
          </a:p>
          <a:p>
            <a:pPr algn="ctr"/>
            <a:endParaRPr lang="en-US" sz="32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p:cNvPicPr>
          <p:nvPr/>
        </p:nvPicPr>
        <p:blipFill>
          <a:blip r:embed="rId2" cstate="print"/>
          <a:srcRect/>
          <a:stretch>
            <a:fillRect/>
          </a:stretch>
        </p:blipFill>
        <p:spPr bwMode="auto">
          <a:xfrm>
            <a:off x="450850" y="1312863"/>
            <a:ext cx="8151813" cy="5545137"/>
          </a:xfrm>
          <a:prstGeom prst="rect">
            <a:avLst/>
          </a:prstGeom>
          <a:noFill/>
          <a:ln w="9525">
            <a:noFill/>
            <a:miter lim="800000"/>
            <a:headEnd/>
            <a:tailEnd/>
          </a:ln>
        </p:spPr>
      </p:pic>
      <p:sp>
        <p:nvSpPr>
          <p:cNvPr id="5" name="TextBox 4"/>
          <p:cNvSpPr txBox="1"/>
          <p:nvPr/>
        </p:nvSpPr>
        <p:spPr>
          <a:xfrm>
            <a:off x="0" y="231775"/>
            <a:ext cx="9144000" cy="708025"/>
          </a:xfrm>
          <a:prstGeom prst="rect">
            <a:avLst/>
          </a:prstGeom>
          <a:noFill/>
        </p:spPr>
        <p:txBody>
          <a:bodyPr>
            <a:spAutoFit/>
          </a:bodyPr>
          <a:lstStyle/>
          <a:p>
            <a:pPr algn="ctr" fontAlgn="auto">
              <a:spcBef>
                <a:spcPts val="0"/>
              </a:spcBef>
              <a:spcAft>
                <a:spcPts val="0"/>
              </a:spcAft>
              <a:defRPr/>
            </a:pPr>
            <a:r>
              <a:rPr lang="en-US" sz="4000" dirty="0">
                <a:latin typeface="Arial Black" panose="020B0A04020102020204" pitchFamily="34" charset="0"/>
                <a:cs typeface="+mn-cs"/>
              </a:rPr>
              <a:t>QUESTIONS AND</a:t>
            </a:r>
            <a:r>
              <a:rPr lang="en-US" sz="4000" dirty="0">
                <a:latin typeface="Arial Black" panose="020B0A04020102020204" pitchFamily="34" charset="0"/>
              </a:rPr>
              <a:t> ANSWERS</a:t>
            </a:r>
            <a:endParaRPr lang="en-US" sz="4000" dirty="0">
              <a:latin typeface="Arial Black" panose="020B0A04020102020204" pitchFamily="34" charset="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36588" y="0"/>
            <a:ext cx="7886700" cy="1325563"/>
          </a:xfrm>
        </p:spPr>
        <p:txBody>
          <a:bodyPr/>
          <a:lstStyle/>
          <a:p>
            <a:pPr algn="ctr" eaLnBrk="1" hangingPunct="1"/>
            <a:r>
              <a:rPr lang="en-US" sz="5400" b="1" dirty="0" smtClean="0">
                <a:latin typeface="Arial Black" pitchFamily="34" charset="0"/>
              </a:rPr>
              <a:t>Traveler Inquiries</a:t>
            </a:r>
          </a:p>
        </p:txBody>
      </p:sp>
      <p:pic>
        <p:nvPicPr>
          <p:cNvPr id="5124" name="Picture 4" descr="questions-translators-2.jpg"/>
          <p:cNvPicPr>
            <a:picLocks noChangeAspect="1"/>
          </p:cNvPicPr>
          <p:nvPr/>
        </p:nvPicPr>
        <p:blipFill>
          <a:blip r:embed="rId3" cstate="print"/>
          <a:srcRect/>
          <a:stretch>
            <a:fillRect/>
          </a:stretch>
        </p:blipFill>
        <p:spPr bwMode="auto">
          <a:xfrm>
            <a:off x="461963" y="3195263"/>
            <a:ext cx="8250237" cy="3483350"/>
          </a:xfrm>
          <a:prstGeom prst="rect">
            <a:avLst/>
          </a:prstGeom>
          <a:noFill/>
          <a:ln w="9525">
            <a:noFill/>
            <a:miter lim="800000"/>
            <a:headEnd/>
            <a:tailEnd/>
          </a:ln>
        </p:spPr>
      </p:pic>
      <p:sp>
        <p:nvSpPr>
          <p:cNvPr id="6" name="TextBox 5"/>
          <p:cNvSpPr txBox="1"/>
          <p:nvPr/>
        </p:nvSpPr>
        <p:spPr>
          <a:xfrm>
            <a:off x="786584" y="1347019"/>
            <a:ext cx="7855974" cy="984885"/>
          </a:xfrm>
          <a:prstGeom prst="rect">
            <a:avLst/>
          </a:prstGeom>
          <a:noFill/>
        </p:spPr>
        <p:txBody>
          <a:bodyPr wrap="square" rtlCol="0">
            <a:spAutoFit/>
          </a:bodyPr>
          <a:lstStyle/>
          <a:p>
            <a:pPr marL="0" lvl="1">
              <a:buFont typeface="Wingdings" pitchFamily="2" charset="2"/>
              <a:buChar char="q"/>
            </a:pPr>
            <a:r>
              <a:rPr lang="en-US" sz="2900" b="1" dirty="0" smtClean="0">
                <a:latin typeface="Arial Black" pitchFamily="34" charset="0"/>
              </a:rPr>
              <a:t> Traveler related inquiries shall be addressed by the AO first at all times.</a:t>
            </a:r>
            <a:endParaRPr lang="en-US" sz="2500" b="1" u="sng"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636" y="2539335"/>
            <a:ext cx="8888364" cy="3310859"/>
          </a:xfrm>
        </p:spPr>
        <p:txBody>
          <a:bodyPr/>
          <a:lstStyle/>
          <a:p>
            <a:pPr eaLnBrk="1" hangingPunct="1">
              <a:lnSpc>
                <a:spcPct val="150000"/>
              </a:lnSpc>
            </a:pPr>
            <a:r>
              <a:rPr lang="en-US" sz="2400" b="1" dirty="0" smtClean="0">
                <a:latin typeface="Arial Black" pitchFamily="34" charset="0"/>
              </a:rPr>
              <a:t>What it the status of my travel claim?</a:t>
            </a:r>
          </a:p>
          <a:p>
            <a:pPr eaLnBrk="1" hangingPunct="1">
              <a:lnSpc>
                <a:spcPct val="150000"/>
              </a:lnSpc>
            </a:pPr>
            <a:r>
              <a:rPr lang="en-US" sz="2400" b="1" dirty="0" smtClean="0">
                <a:latin typeface="Arial Black" pitchFamily="34" charset="0"/>
              </a:rPr>
              <a:t>What is the status of my audit?</a:t>
            </a:r>
          </a:p>
          <a:p>
            <a:pPr eaLnBrk="1" hangingPunct="1">
              <a:lnSpc>
                <a:spcPct val="150000"/>
              </a:lnSpc>
            </a:pPr>
            <a:r>
              <a:rPr lang="en-US" sz="2400" b="1" dirty="0" smtClean="0">
                <a:latin typeface="Arial Black" pitchFamily="34" charset="0"/>
              </a:rPr>
              <a:t>Can you help me navigate through Web TPAX?</a:t>
            </a:r>
          </a:p>
          <a:p>
            <a:pPr eaLnBrk="1" hangingPunct="1">
              <a:lnSpc>
                <a:spcPct val="150000"/>
              </a:lnSpc>
            </a:pPr>
            <a:r>
              <a:rPr lang="en-US" sz="2400" b="1" dirty="0" smtClean="0">
                <a:latin typeface="Arial Black" pitchFamily="34" charset="0"/>
              </a:rPr>
              <a:t>What is the policy regarding this particular issue?</a:t>
            </a:r>
          </a:p>
          <a:p>
            <a:pPr eaLnBrk="1" hangingPunct="1">
              <a:lnSpc>
                <a:spcPct val="150000"/>
              </a:lnSpc>
            </a:pPr>
            <a:r>
              <a:rPr lang="en-US" sz="2400" b="1" dirty="0" smtClean="0">
                <a:latin typeface="Arial Black" pitchFamily="34" charset="0"/>
              </a:rPr>
              <a:t>Can you break down my travel payment?</a:t>
            </a:r>
          </a:p>
        </p:txBody>
      </p:sp>
      <p:pic>
        <p:nvPicPr>
          <p:cNvPr id="6149" name="Picture 4" descr="Einstein.jpg"/>
          <p:cNvPicPr>
            <a:picLocks noChangeAspect="1"/>
          </p:cNvPicPr>
          <p:nvPr/>
        </p:nvPicPr>
        <p:blipFill>
          <a:blip r:embed="rId3" cstate="print"/>
          <a:srcRect/>
          <a:stretch>
            <a:fillRect/>
          </a:stretch>
        </p:blipFill>
        <p:spPr bwMode="auto">
          <a:xfrm>
            <a:off x="149109" y="196646"/>
            <a:ext cx="2088957" cy="1745226"/>
          </a:xfrm>
          <a:prstGeom prst="rect">
            <a:avLst/>
          </a:prstGeom>
          <a:noFill/>
          <a:ln w="28575">
            <a:solidFill>
              <a:schemeClr val="tx1"/>
            </a:solidFill>
            <a:miter lim="800000"/>
            <a:headEnd/>
            <a:tailEnd/>
          </a:ln>
        </p:spPr>
      </p:pic>
      <p:pic>
        <p:nvPicPr>
          <p:cNvPr id="6150" name="Picture 5" descr="question mark.png"/>
          <p:cNvPicPr>
            <a:picLocks noChangeAspect="1"/>
          </p:cNvPicPr>
          <p:nvPr/>
        </p:nvPicPr>
        <p:blipFill>
          <a:blip r:embed="rId4" cstate="print"/>
          <a:srcRect/>
          <a:stretch>
            <a:fillRect/>
          </a:stretch>
        </p:blipFill>
        <p:spPr bwMode="auto">
          <a:xfrm>
            <a:off x="7253441" y="1682718"/>
            <a:ext cx="1566095" cy="1704494"/>
          </a:xfrm>
          <a:prstGeom prst="rect">
            <a:avLst/>
          </a:prstGeom>
          <a:noFill/>
          <a:ln w="9525">
            <a:noFill/>
            <a:miter lim="800000"/>
            <a:headEnd/>
            <a:tailEnd/>
          </a:ln>
        </p:spPr>
      </p:pic>
      <p:sp>
        <p:nvSpPr>
          <p:cNvPr id="8" name="Rectangle 7"/>
          <p:cNvSpPr/>
          <p:nvPr/>
        </p:nvSpPr>
        <p:spPr>
          <a:xfrm>
            <a:off x="2577323" y="402812"/>
            <a:ext cx="5837817" cy="1200329"/>
          </a:xfrm>
          <a:prstGeom prst="rect">
            <a:avLst/>
          </a:prstGeom>
        </p:spPr>
        <p:txBody>
          <a:bodyPr wrap="none">
            <a:spAutoFit/>
          </a:bodyPr>
          <a:lstStyle/>
          <a:p>
            <a:pPr algn="ctr" eaLnBrk="1" hangingPunct="1">
              <a:buFont typeface="Arial" charset="0"/>
              <a:buNone/>
            </a:pPr>
            <a:r>
              <a:rPr lang="en-US" sz="4000" dirty="0" smtClean="0">
                <a:latin typeface="Arial Black" pitchFamily="34" charset="0"/>
              </a:rPr>
              <a:t>TRAVELER INQUIRY</a:t>
            </a:r>
            <a:endParaRPr lang="en-US" b="1" u="sng" dirty="0" smtClean="0">
              <a:latin typeface="Arial Black" pitchFamily="34" charset="0"/>
            </a:endParaRPr>
          </a:p>
          <a:p>
            <a:pPr algn="ctr" eaLnBrk="1" hangingPunct="1">
              <a:buFont typeface="Arial" charset="0"/>
              <a:buNone/>
            </a:pPr>
            <a:r>
              <a:rPr lang="en-US" sz="3200" b="1" u="sng" dirty="0" smtClean="0">
                <a:latin typeface="Arial Black" pitchFamily="34" charset="0"/>
              </a:rPr>
              <a:t>Answered by the 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623" y="3480622"/>
            <a:ext cx="8772732" cy="2969342"/>
          </a:xfrm>
        </p:spPr>
        <p:txBody>
          <a:bodyPr/>
          <a:lstStyle/>
          <a:p>
            <a:pPr algn="ctr" eaLnBrk="1" hangingPunct="1">
              <a:lnSpc>
                <a:spcPct val="150000"/>
              </a:lnSpc>
              <a:buFont typeface="Wingdings" pitchFamily="2" charset="2"/>
              <a:buChar char="Ø"/>
            </a:pPr>
            <a:r>
              <a:rPr lang="en-US" sz="2800" b="1" dirty="0" smtClean="0">
                <a:latin typeface="Arial Black" pitchFamily="34" charset="0"/>
              </a:rPr>
              <a:t> Debt Collection emergencies</a:t>
            </a:r>
          </a:p>
          <a:p>
            <a:pPr algn="ctr" eaLnBrk="1" hangingPunct="1">
              <a:lnSpc>
                <a:spcPct val="150000"/>
              </a:lnSpc>
              <a:buFont typeface="Wingdings" pitchFamily="2" charset="2"/>
              <a:buChar char="Ø"/>
            </a:pPr>
            <a:r>
              <a:rPr lang="en-US" sz="2800" b="1" dirty="0" smtClean="0">
                <a:latin typeface="Arial Black" pitchFamily="34" charset="0"/>
              </a:rPr>
              <a:t> Travel Advances emergencies</a:t>
            </a:r>
          </a:p>
          <a:p>
            <a:pPr algn="ctr" eaLnBrk="1" hangingPunct="1">
              <a:lnSpc>
                <a:spcPct val="150000"/>
              </a:lnSpc>
              <a:buFont typeface="Wingdings" pitchFamily="2" charset="2"/>
              <a:buChar char="Ø"/>
            </a:pPr>
            <a:r>
              <a:rPr lang="en-US" sz="2800" b="1" dirty="0" smtClean="0">
                <a:latin typeface="Arial Black" pitchFamily="34" charset="0"/>
              </a:rPr>
              <a:t> Any legitimate miscellaneous travel emergencies</a:t>
            </a:r>
          </a:p>
        </p:txBody>
      </p:sp>
      <p:sp>
        <p:nvSpPr>
          <p:cNvPr id="6" name="Rectangle 5"/>
          <p:cNvSpPr/>
          <p:nvPr/>
        </p:nvSpPr>
        <p:spPr>
          <a:xfrm>
            <a:off x="733833" y="176978"/>
            <a:ext cx="7617342" cy="1200329"/>
          </a:xfrm>
          <a:prstGeom prst="rect">
            <a:avLst/>
          </a:prstGeom>
        </p:spPr>
        <p:txBody>
          <a:bodyPr wrap="none">
            <a:spAutoFit/>
          </a:bodyPr>
          <a:lstStyle/>
          <a:p>
            <a:pPr algn="ctr" eaLnBrk="1" hangingPunct="1">
              <a:buFont typeface="Arial" charset="0"/>
              <a:buNone/>
            </a:pPr>
            <a:r>
              <a:rPr lang="en-US" sz="4000" dirty="0" smtClean="0">
                <a:latin typeface="Arial Black" pitchFamily="34" charset="0"/>
              </a:rPr>
              <a:t>TRAVELER INQUIRY</a:t>
            </a:r>
            <a:endParaRPr lang="en-US" b="1" u="sng" dirty="0" smtClean="0">
              <a:latin typeface="Arial Black" pitchFamily="34" charset="0"/>
            </a:endParaRPr>
          </a:p>
          <a:p>
            <a:pPr algn="ctr" eaLnBrk="1" hangingPunct="1">
              <a:buFont typeface="Arial" charset="0"/>
              <a:buNone/>
            </a:pPr>
            <a:r>
              <a:rPr lang="en-US" sz="3200" b="1" u="sng" dirty="0" smtClean="0">
                <a:latin typeface="Arial Black" pitchFamily="34" charset="0"/>
              </a:rPr>
              <a:t>Answered by PPC Customer Care</a:t>
            </a:r>
          </a:p>
        </p:txBody>
      </p:sp>
      <p:pic>
        <p:nvPicPr>
          <p:cNvPr id="1026" name="Picture 2" descr="\\PPCMS-FP001\Users\KSEmmot\Home\Desktop\support-banner_0_3.jpg"/>
          <p:cNvPicPr>
            <a:picLocks noChangeAspect="1" noChangeArrowheads="1"/>
          </p:cNvPicPr>
          <p:nvPr/>
        </p:nvPicPr>
        <p:blipFill>
          <a:blip r:embed="rId3" cstate="print"/>
          <a:srcRect/>
          <a:stretch>
            <a:fillRect/>
          </a:stretch>
        </p:blipFill>
        <p:spPr bwMode="auto">
          <a:xfrm>
            <a:off x="949428" y="1394337"/>
            <a:ext cx="7048500" cy="1866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3" cstate="print"/>
          <a:srcRect/>
          <a:stretch>
            <a:fillRect/>
          </a:stretch>
        </p:blipFill>
        <p:spPr bwMode="auto">
          <a:xfrm>
            <a:off x="0" y="106363"/>
            <a:ext cx="1225550" cy="1273175"/>
          </a:xfrm>
          <a:prstGeom prst="rect">
            <a:avLst/>
          </a:prstGeom>
          <a:noFill/>
          <a:ln w="9525">
            <a:noFill/>
            <a:miter lim="800000"/>
            <a:headEnd/>
            <a:tailEnd/>
          </a:ln>
        </p:spPr>
      </p:pic>
      <p:pic>
        <p:nvPicPr>
          <p:cNvPr id="8195" name="Picture 2"/>
          <p:cNvPicPr>
            <a:picLocks noChangeAspect="1" noChangeArrowheads="1"/>
          </p:cNvPicPr>
          <p:nvPr/>
        </p:nvPicPr>
        <p:blipFill>
          <a:blip r:embed="rId4" cstate="print"/>
          <a:srcRect/>
          <a:stretch>
            <a:fillRect/>
          </a:stretch>
        </p:blipFill>
        <p:spPr bwMode="auto">
          <a:xfrm>
            <a:off x="614363" y="1539875"/>
            <a:ext cx="7918450" cy="4984750"/>
          </a:xfrm>
          <a:prstGeom prst="rect">
            <a:avLst/>
          </a:prstGeom>
          <a:noFill/>
          <a:ln w="28575">
            <a:solidFill>
              <a:schemeClr val="tx1"/>
            </a:solidFill>
            <a:miter lim="800000"/>
            <a:headEnd/>
            <a:tailEnd/>
          </a:ln>
        </p:spPr>
      </p:pic>
      <p:sp>
        <p:nvSpPr>
          <p:cNvPr id="8196" name="TextBox 4"/>
          <p:cNvSpPr txBox="1">
            <a:spLocks noChangeArrowheads="1"/>
          </p:cNvSpPr>
          <p:nvPr/>
        </p:nvSpPr>
        <p:spPr bwMode="auto">
          <a:xfrm>
            <a:off x="0" y="141288"/>
            <a:ext cx="9144000" cy="646112"/>
          </a:xfrm>
          <a:prstGeom prst="rect">
            <a:avLst/>
          </a:prstGeom>
          <a:noFill/>
          <a:ln w="9525">
            <a:noFill/>
            <a:miter lim="800000"/>
            <a:headEnd/>
            <a:tailEnd/>
          </a:ln>
        </p:spPr>
        <p:txBody>
          <a:bodyPr>
            <a:spAutoFit/>
          </a:bodyPr>
          <a:lstStyle/>
          <a:p>
            <a:pPr algn="ctr"/>
            <a:r>
              <a:rPr lang="en-US" sz="3600" b="1">
                <a:latin typeface="Arial Black" pitchFamily="34" charset="0"/>
              </a:rPr>
              <a:t>STATUS</a:t>
            </a:r>
          </a:p>
        </p:txBody>
      </p:sp>
      <p:sp>
        <p:nvSpPr>
          <p:cNvPr id="8197" name="Title 21"/>
          <p:cNvSpPr>
            <a:spLocks noGrp="1"/>
          </p:cNvSpPr>
          <p:nvPr>
            <p:ph type="title"/>
          </p:nvPr>
        </p:nvSpPr>
        <p:spPr>
          <a:xfrm>
            <a:off x="0" y="739775"/>
            <a:ext cx="9144000" cy="598488"/>
          </a:xfrm>
        </p:spPr>
        <p:txBody>
          <a:bodyPr/>
          <a:lstStyle/>
          <a:p>
            <a:pPr algn="ctr" eaLnBrk="1" hangingPunct="1"/>
            <a:r>
              <a:rPr lang="en-US" sz="3600" b="1" smtClean="0">
                <a:latin typeface="Arial Black" pitchFamily="34" charset="0"/>
              </a:rPr>
              <a:t>Authorizing Official View</a:t>
            </a:r>
          </a:p>
        </p:txBody>
      </p:sp>
      <p:sp>
        <p:nvSpPr>
          <p:cNvPr id="25" name="Rectangle 24"/>
          <p:cNvSpPr/>
          <p:nvPr/>
        </p:nvSpPr>
        <p:spPr>
          <a:xfrm>
            <a:off x="642938" y="2368550"/>
            <a:ext cx="1069975" cy="241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415925" y="1482725"/>
            <a:ext cx="8299450" cy="4954588"/>
          </a:xfrm>
          <a:prstGeom prst="rect">
            <a:avLst/>
          </a:prstGeom>
          <a:noFill/>
          <a:ln w="28575">
            <a:solidFill>
              <a:schemeClr val="tx1"/>
            </a:solidFill>
            <a:miter lim="800000"/>
            <a:headEnd/>
            <a:tailEnd/>
          </a:ln>
        </p:spPr>
      </p:pic>
      <p:sp>
        <p:nvSpPr>
          <p:cNvPr id="25" name="Rectangle 24"/>
          <p:cNvSpPr/>
          <p:nvPr/>
        </p:nvSpPr>
        <p:spPr>
          <a:xfrm>
            <a:off x="452438" y="3333750"/>
            <a:ext cx="2108200" cy="288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20" name="TextBox 4"/>
          <p:cNvSpPr txBox="1">
            <a:spLocks noChangeArrowheads="1"/>
          </p:cNvSpPr>
          <p:nvPr/>
        </p:nvSpPr>
        <p:spPr bwMode="auto">
          <a:xfrm>
            <a:off x="0" y="141288"/>
            <a:ext cx="9144000" cy="646112"/>
          </a:xfrm>
          <a:prstGeom prst="rect">
            <a:avLst/>
          </a:prstGeom>
          <a:noFill/>
          <a:ln w="9525">
            <a:noFill/>
            <a:miter lim="800000"/>
            <a:headEnd/>
            <a:tailEnd/>
          </a:ln>
        </p:spPr>
        <p:txBody>
          <a:bodyPr>
            <a:spAutoFit/>
          </a:bodyPr>
          <a:lstStyle/>
          <a:p>
            <a:pPr algn="ctr"/>
            <a:r>
              <a:rPr lang="en-US" sz="3600" b="1">
                <a:latin typeface="Arial Black" pitchFamily="34" charset="0"/>
              </a:rPr>
              <a:t>STATUS</a:t>
            </a:r>
          </a:p>
        </p:txBody>
      </p:sp>
      <p:sp>
        <p:nvSpPr>
          <p:cNvPr id="9221" name="Title 21"/>
          <p:cNvSpPr>
            <a:spLocks noGrp="1"/>
          </p:cNvSpPr>
          <p:nvPr>
            <p:ph type="title"/>
          </p:nvPr>
        </p:nvSpPr>
        <p:spPr>
          <a:xfrm>
            <a:off x="0" y="739775"/>
            <a:ext cx="9144000" cy="598488"/>
          </a:xfrm>
        </p:spPr>
        <p:txBody>
          <a:bodyPr/>
          <a:lstStyle/>
          <a:p>
            <a:pPr algn="ctr" eaLnBrk="1" hangingPunct="1"/>
            <a:r>
              <a:rPr lang="en-US" sz="3600" b="1" smtClean="0">
                <a:latin typeface="Arial Black" pitchFamily="34" charset="0"/>
              </a:rPr>
              <a:t>Authorizing Official View</a:t>
            </a:r>
          </a:p>
        </p:txBody>
      </p:sp>
      <p:pic>
        <p:nvPicPr>
          <p:cNvPr id="9222" name="Picture 3"/>
          <p:cNvPicPr>
            <a:picLocks noChangeAspect="1"/>
          </p:cNvPicPr>
          <p:nvPr/>
        </p:nvPicPr>
        <p:blipFill>
          <a:blip r:embed="rId4" cstate="print"/>
          <a:srcRect/>
          <a:stretch>
            <a:fillRect/>
          </a:stretch>
        </p:blipFill>
        <p:spPr bwMode="auto">
          <a:xfrm>
            <a:off x="0" y="106363"/>
            <a:ext cx="1225550" cy="12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452438" y="1587500"/>
            <a:ext cx="8226425" cy="5014913"/>
          </a:xfrm>
          <a:prstGeom prst="rect">
            <a:avLst/>
          </a:prstGeom>
          <a:noFill/>
          <a:ln w="28575">
            <a:solidFill>
              <a:schemeClr val="tx1"/>
            </a:solidFill>
            <a:miter lim="800000"/>
            <a:headEnd/>
            <a:tailEnd/>
          </a:ln>
        </p:spPr>
      </p:pic>
      <p:sp>
        <p:nvSpPr>
          <p:cNvPr id="25" name="Rectangle 24"/>
          <p:cNvSpPr/>
          <p:nvPr/>
        </p:nvSpPr>
        <p:spPr>
          <a:xfrm>
            <a:off x="692150" y="2695575"/>
            <a:ext cx="1277938" cy="238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037388" y="2693988"/>
            <a:ext cx="1541462" cy="190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379913" y="6046788"/>
            <a:ext cx="1589087" cy="428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6" name="TextBox 4"/>
          <p:cNvSpPr txBox="1">
            <a:spLocks noChangeArrowheads="1"/>
          </p:cNvSpPr>
          <p:nvPr/>
        </p:nvSpPr>
        <p:spPr bwMode="auto">
          <a:xfrm>
            <a:off x="0" y="141288"/>
            <a:ext cx="9144000" cy="646112"/>
          </a:xfrm>
          <a:prstGeom prst="rect">
            <a:avLst/>
          </a:prstGeom>
          <a:noFill/>
          <a:ln w="9525">
            <a:noFill/>
            <a:miter lim="800000"/>
            <a:headEnd/>
            <a:tailEnd/>
          </a:ln>
        </p:spPr>
        <p:txBody>
          <a:bodyPr>
            <a:spAutoFit/>
          </a:bodyPr>
          <a:lstStyle/>
          <a:p>
            <a:pPr algn="ctr"/>
            <a:r>
              <a:rPr lang="en-US" sz="3600" b="1">
                <a:latin typeface="Arial Black" pitchFamily="34" charset="0"/>
              </a:rPr>
              <a:t>STATUS</a:t>
            </a:r>
          </a:p>
        </p:txBody>
      </p:sp>
      <p:sp>
        <p:nvSpPr>
          <p:cNvPr id="10247" name="Title 21"/>
          <p:cNvSpPr>
            <a:spLocks noGrp="1"/>
          </p:cNvSpPr>
          <p:nvPr>
            <p:ph type="title"/>
          </p:nvPr>
        </p:nvSpPr>
        <p:spPr>
          <a:xfrm>
            <a:off x="0" y="739775"/>
            <a:ext cx="9144000" cy="598488"/>
          </a:xfrm>
        </p:spPr>
        <p:txBody>
          <a:bodyPr/>
          <a:lstStyle/>
          <a:p>
            <a:pPr algn="ctr" eaLnBrk="1" hangingPunct="1"/>
            <a:r>
              <a:rPr lang="en-US" sz="3600" b="1" smtClean="0">
                <a:latin typeface="Arial Black" pitchFamily="34" charset="0"/>
              </a:rPr>
              <a:t>Authorizing Official View</a:t>
            </a:r>
          </a:p>
        </p:txBody>
      </p:sp>
      <p:pic>
        <p:nvPicPr>
          <p:cNvPr id="10248" name="Picture 3"/>
          <p:cNvPicPr>
            <a:picLocks noChangeAspect="1"/>
          </p:cNvPicPr>
          <p:nvPr/>
        </p:nvPicPr>
        <p:blipFill>
          <a:blip r:embed="rId4" cstate="print"/>
          <a:srcRect/>
          <a:stretch>
            <a:fillRect/>
          </a:stretch>
        </p:blipFill>
        <p:spPr bwMode="auto">
          <a:xfrm>
            <a:off x="0" y="106363"/>
            <a:ext cx="1225550" cy="12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1012&quot;&gt;&lt;/object&gt;&lt;object type=&quot;2&quot; unique_id=&quot;11013&quot;&gt;&lt;object type=&quot;3&quot; unique_id=&quot;11014&quot;&gt;&lt;property id=&quot;20148&quot; value=&quot;5&quot;/&gt;&lt;property id=&quot;20300&quot; value=&quot;Slide 1&quot;/&gt;&lt;property id=&quot;20307&quot; value=&quot;256&quot;/&gt;&lt;/object&gt;&lt;object type=&quot;3&quot; unique_id=&quot;11016&quot;&gt;&lt;property id=&quot;20148&quot; value=&quot;5&quot;/&gt;&lt;property id=&quot;20300&quot; value=&quot;Slide 2 - &amp;quot;AGENDA&amp;quot;&quot;/&gt;&lt;property id=&quot;20307&quot; value=&quot;258&quot;/&gt;&lt;/object&gt;&lt;object type=&quot;3&quot; unique_id=&quot;11090&quot;&gt;&lt;property id=&quot;20148&quot; value=&quot;5&quot;/&gt;&lt;property id=&quot;20300&quot; value=&quot;Slide 3&quot;/&gt;&lt;property id=&quot;20307&quot; value=&quot;260&quot;/&gt;&lt;/object&gt;&lt;object type=&quot;3&quot; unique_id=&quot;11091&quot;&gt;&lt;property id=&quot;20148&quot; value=&quot;5&quot;/&gt;&lt;property id=&quot;20300&quot; value=&quot;Slide 10 - &amp;quot;Traveler View&amp;quot;&quot;/&gt;&lt;property id=&quot;20307&quot; value=&quot;261&quot;/&gt;&lt;/object&gt;&lt;object type=&quot;3&quot; unique_id=&quot;11093&quot;&gt;&lt;property id=&quot;20148&quot; value=&quot;5&quot;/&gt;&lt;property id=&quot;20300&quot; value=&quot;Slide 20 - &amp;quot;Printing a Travel Voucher Summary&amp;quot;&quot;/&gt;&lt;property id=&quot;20307&quot; value=&quot;263&quot;/&gt;&lt;/object&gt;&lt;object type=&quot;3&quot; unique_id=&quot;11094&quot;&gt;&lt;property id=&quot;20148&quot; value=&quot;5&quot;/&gt;&lt;property id=&quot;20300&quot; value=&quot;Slide 25&quot;/&gt;&lt;property id=&quot;20307&quot; value=&quot;264&quot;/&gt;&lt;/object&gt;&lt;object type=&quot;3&quot; unique_id=&quot;11095&quot;&gt;&lt;property id=&quot;20148&quot; value=&quot;5&quot;/&gt;&lt;property id=&quot;20300&quot; value=&quot;Slide 37&quot;/&gt;&lt;property id=&quot;20307&quot; value=&quot;265&quot;/&gt;&lt;/object&gt;&lt;object type=&quot;3&quot; unique_id=&quot;11096&quot;&gt;&lt;property id=&quot;20148&quot; value=&quot;5&quot;/&gt;&lt;property id=&quot;20300&quot; value=&quot;Slide 4 - &amp;quot;Traveler Inquiries&amp;quot;&quot;/&gt;&lt;property id=&quot;20307&quot; value=&quot;267&quot;/&gt;&lt;/object&gt;&lt;object type=&quot;3&quot; unique_id=&quot;11097&quot;&gt;&lt;property id=&quot;20148&quot; value=&quot;5&quot;/&gt;&lt;property id=&quot;20300&quot; value=&quot;Slide 5&quot;/&gt;&lt;property id=&quot;20307&quot; value=&quot;300&quot;/&gt;&lt;/object&gt;&lt;object type=&quot;3&quot; unique_id=&quot;11098&quot;&gt;&lt;property id=&quot;20148&quot; value=&quot;5&quot;/&gt;&lt;property id=&quot;20300&quot; value=&quot;Slide 6&quot;/&gt;&lt;property id=&quot;20307&quot; value=&quot;299&quot;/&gt;&lt;/object&gt;&lt;object type=&quot;3&quot; unique_id=&quot;11099&quot;&gt;&lt;property id=&quot;20148&quot; value=&quot;5&quot;/&gt;&lt;property id=&quot;20300&quot; value=&quot;Slide 7 - &amp;quot;Authorizing Official View&amp;quot;&quot;/&gt;&lt;property id=&quot;20307&quot; value=&quot;286&quot;/&gt;&lt;/object&gt;&lt;object type=&quot;3&quot; unique_id=&quot;11100&quot;&gt;&lt;property id=&quot;20148&quot; value=&quot;5&quot;/&gt;&lt;property id=&quot;20300&quot; value=&quot;Slide 8 - &amp;quot;Authorizing Official View&amp;quot;&quot;/&gt;&lt;property id=&quot;20307&quot; value=&quot;287&quot;/&gt;&lt;/object&gt;&lt;object type=&quot;3&quot; unique_id=&quot;11101&quot;&gt;&lt;property id=&quot;20148&quot; value=&quot;5&quot;/&gt;&lt;property id=&quot;20300&quot; value=&quot;Slide 9 - &amp;quot;Authorizing Official View&amp;quot;&quot;/&gt;&lt;property id=&quot;20307&quot; value=&quot;288&quot;/&gt;&lt;/object&gt;&lt;object type=&quot;3&quot; unique_id=&quot;11102&quot;&gt;&lt;property id=&quot;20148&quot; value=&quot;5&quot;/&gt;&lt;property id=&quot;20300&quot; value=&quot;Slide 11 - &amp;quot;Traveler View&amp;quot;&quot;/&gt;&lt;property id=&quot;20307&quot; value=&quot;272&quot;/&gt;&lt;/object&gt;&lt;object type=&quot;3&quot; unique_id=&quot;11103&quot;&gt;&lt;property id=&quot;20148&quot; value=&quot;5&quot;/&gt;&lt;property id=&quot;20300&quot; value=&quot;Slide 12 - &amp;quot;AO/Traveler View&amp;quot;&quot;/&gt;&lt;property id=&quot;20307&quot; value=&quot;273&quot;/&gt;&lt;/object&gt;&lt;object type=&quot;3&quot; unique_id=&quot;11104&quot;&gt;&lt;property id=&quot;20148&quot; value=&quot;5&quot;/&gt;&lt;property id=&quot;20300&quot; value=&quot;Slide 13 - &amp;quot;AO/Traveler View&amp;quot;&quot;/&gt;&lt;property id=&quot;20307&quot; value=&quot;274&quot;/&gt;&lt;/object&gt;&lt;object type=&quot;3&quot; unique_id=&quot;11105&quot;&gt;&lt;property id=&quot;20148&quot; value=&quot;5&quot;/&gt;&lt;property id=&quot;20300&quot; value=&quot;Slide 14 - &amp;quot;AO/Traveler View&amp;quot;&quot;/&gt;&lt;property id=&quot;20307&quot; value=&quot;275&quot;/&gt;&lt;/object&gt;&lt;object type=&quot;3&quot; unique_id=&quot;11106&quot;&gt;&lt;property id=&quot;20148&quot; value=&quot;5&quot;/&gt;&lt;property id=&quot;20300&quot; value=&quot;Slide 15 - &amp;quot;AO/Traveler View&amp;quot;&quot;/&gt;&lt;property id=&quot;20307&quot; value=&quot;276&quot;/&gt;&lt;/object&gt;&lt;object type=&quot;3&quot; unique_id=&quot;11107&quot;&gt;&lt;property id=&quot;20148&quot; value=&quot;5&quot;/&gt;&lt;property id=&quot;20300&quot; value=&quot;Slide 16 - &amp;quot;AO/Traveler View&amp;quot;&quot;/&gt;&lt;property id=&quot;20307&quot; value=&quot;277&quot;/&gt;&lt;/object&gt;&lt;object type=&quot;3&quot; unique_id=&quot;11108&quot;&gt;&lt;property id=&quot;20148&quot; value=&quot;5&quot;/&gt;&lt;property id=&quot;20300&quot; value=&quot;Slide 17 - &amp;quot;AO/Traveler View&amp;quot;&quot;/&gt;&lt;property id=&quot;20307&quot; value=&quot;278&quot;/&gt;&lt;/object&gt;&lt;object type=&quot;3&quot; unique_id=&quot;11109&quot;&gt;&lt;property id=&quot;20148&quot; value=&quot;5&quot;/&gt;&lt;property id=&quot;20300&quot; value=&quot;Slide 18 - &amp;quot;AO/Traveler View&amp;quot;&quot;/&gt;&lt;property id=&quot;20307&quot; value=&quot;279&quot;/&gt;&lt;/object&gt;&lt;object type=&quot;3&quot; unique_id=&quot;11110&quot;&gt;&lt;property id=&quot;20148&quot; value=&quot;5&quot;/&gt;&lt;property id=&quot;20300&quot; value=&quot;Slide 19&quot;/&gt;&lt;property id=&quot;20307&quot; value=&quot;268&quot;/&gt;&lt;/object&gt;&lt;object type=&quot;3&quot; unique_id=&quot;11111&quot;&gt;&lt;property id=&quot;20148&quot; value=&quot;5&quot;/&gt;&lt;property id=&quot;20300&quot; value=&quot;Slide 21&quot;/&gt;&lt;property id=&quot;20307&quot; value=&quot;289&quot;/&gt;&lt;/object&gt;&lt;object type=&quot;3&quot; unique_id=&quot;11112&quot;&gt;&lt;property id=&quot;20148&quot; value=&quot;5&quot;/&gt;&lt;property id=&quot;20300&quot; value=&quot;Slide 22&quot;/&gt;&lt;property id=&quot;20307&quot; value=&quot;290&quot;/&gt;&lt;/object&gt;&lt;object type=&quot;3&quot; unique_id=&quot;11113&quot;&gt;&lt;property id=&quot;20148&quot; value=&quot;5&quot;/&gt;&lt;property id=&quot;20300&quot; value=&quot;Slide 23&quot;/&gt;&lt;property id=&quot;20307&quot; value=&quot;291&quot;/&gt;&lt;/object&gt;&lt;object type=&quot;3&quot; unique_id=&quot;11114&quot;&gt;&lt;property id=&quot;20148&quot; value=&quot;5&quot;/&gt;&lt;property id=&quot;20300&quot; value=&quot;Slide 24&quot;/&gt;&lt;property id=&quot;20307&quot; value=&quot;307&quot;/&gt;&lt;/object&gt;&lt;object type=&quot;3&quot; unique_id=&quot;11115&quot;&gt;&lt;property id=&quot;20148&quot; value=&quot;5&quot;/&gt;&lt;property id=&quot;20300&quot; value=&quot;Slide 26&quot;/&gt;&lt;property id=&quot;20307&quot; value=&quot;292&quot;/&gt;&lt;/object&gt;&lt;object type=&quot;3&quot; unique_id=&quot;11116&quot;&gt;&lt;property id=&quot;20148&quot; value=&quot;5&quot;/&gt;&lt;property id=&quot;20300&quot; value=&quot;Slide 27&quot;/&gt;&lt;property id=&quot;20307&quot; value=&quot;293&quot;/&gt;&lt;/object&gt;&lt;object type=&quot;3&quot; unique_id=&quot;11117&quot;&gt;&lt;property id=&quot;20148&quot; value=&quot;5&quot;/&gt;&lt;property id=&quot;20300&quot; value=&quot;Slide 28&quot;/&gt;&lt;property id=&quot;20307&quot; value=&quot;309&quot;/&gt;&lt;/object&gt;&lt;object type=&quot;3&quot; unique_id=&quot;11118&quot;&gt;&lt;property id=&quot;20148&quot; value=&quot;5&quot;/&gt;&lt;property id=&quot;20300&quot; value=&quot;Slide 29&quot;/&gt;&lt;property id=&quot;20307&quot; value=&quot;311&quot;/&gt;&lt;/object&gt;&lt;object type=&quot;3&quot; unique_id=&quot;11119&quot;&gt;&lt;property id=&quot;20148&quot; value=&quot;5&quot;/&gt;&lt;property id=&quot;20300&quot; value=&quot;Slide 30&quot;/&gt;&lt;property id=&quot;20307&quot; value=&quot;313&quot;/&gt;&lt;/object&gt;&lt;object type=&quot;3&quot; unique_id=&quot;11120&quot;&gt;&lt;property id=&quot;20148&quot; value=&quot;5&quot;/&gt;&lt;property id=&quot;20300&quot; value=&quot;Slide 31&quot;/&gt;&lt;property id=&quot;20307&quot; value=&quot;315&quot;/&gt;&lt;/object&gt;&lt;object type=&quot;3&quot; unique_id=&quot;11121&quot;&gt;&lt;property id=&quot;20148&quot; value=&quot;5&quot;/&gt;&lt;property id=&quot;20300&quot; value=&quot;Slide 32&quot;/&gt;&lt;property id=&quot;20307&quot; value=&quot;295&quot;/&gt;&lt;/object&gt;&lt;object type=&quot;3&quot; unique_id=&quot;11122&quot;&gt;&lt;property id=&quot;20148&quot; value=&quot;5&quot;/&gt;&lt;property id=&quot;20300&quot; value=&quot;Slide 33&quot;/&gt;&lt;property id=&quot;20307&quot; value=&quot;296&quot;/&gt;&lt;/object&gt;&lt;object type=&quot;3&quot; unique_id=&quot;11123&quot;&gt;&lt;property id=&quot;20148&quot; value=&quot;5&quot;/&gt;&lt;property id=&quot;20300&quot; value=&quot;Slide 34&quot;/&gt;&lt;property id=&quot;20307&quot; value=&quot;297&quot;/&gt;&lt;/object&gt;&lt;object type=&quot;3&quot; unique_id=&quot;11124&quot;&gt;&lt;property id=&quot;20148&quot; value=&quot;5&quot;/&gt;&lt;property id=&quot;20300&quot; value=&quot;Slide 35 - &amp;quot;Methods for Contacting PPC Customer Care  Solely Web Based Ticket Submissions from AO &amp;quot;&quot;/&gt;&lt;property id=&quot;20307&quot; value=&quot;303&quot;/&gt;&lt;/object&gt;&lt;object type=&quot;3&quot; unique_id=&quot;11125&quot;&gt;&lt;property id=&quot;20148&quot; value=&quot;5&quot;/&gt;&lt;property id=&quot;20300&quot; value=&quot;Slide 36&quot;/&gt;&lt;property id=&quot;20307&quot; value=&quot;30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4298</TotalTime>
  <Words>3355</Words>
  <Application>Microsoft Office PowerPoint</Application>
  <PresentationFormat>On-screen Show (4:3)</PresentationFormat>
  <Paragraphs>234</Paragraphs>
  <Slides>37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Black</vt:lpstr>
      <vt:lpstr>Calibri</vt:lpstr>
      <vt:lpstr>Calibri Light</vt:lpstr>
      <vt:lpstr>Wingdings</vt:lpstr>
      <vt:lpstr>Office Theme</vt:lpstr>
      <vt:lpstr>PowerPoint Presentation</vt:lpstr>
      <vt:lpstr>AGENDA</vt:lpstr>
      <vt:lpstr>PowerPoint Presentation</vt:lpstr>
      <vt:lpstr>Traveler Inquiries</vt:lpstr>
      <vt:lpstr>PowerPoint Presentation</vt:lpstr>
      <vt:lpstr>PowerPoint Presentation</vt:lpstr>
      <vt:lpstr>Authorizing Official View</vt:lpstr>
      <vt:lpstr>Authorizing Official View</vt:lpstr>
      <vt:lpstr>Authorizing Official View</vt:lpstr>
      <vt:lpstr>Traveler View</vt:lpstr>
      <vt:lpstr>Traveler View</vt:lpstr>
      <vt:lpstr>AO/Traveler View</vt:lpstr>
      <vt:lpstr>AO/Traveler View</vt:lpstr>
      <vt:lpstr>AO/Traveler View</vt:lpstr>
      <vt:lpstr>AO/Traveler View</vt:lpstr>
      <vt:lpstr>AO/Traveler View</vt:lpstr>
      <vt:lpstr>AO/Traveler View</vt:lpstr>
      <vt:lpstr>AO/Traveler View</vt:lpstr>
      <vt:lpstr>PowerPoint Presentation</vt:lpstr>
      <vt:lpstr>Printing a Travel Voucher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Methods for Contacting PPC Customer Care  Solely Web Based Ticket Submissions from AO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PPC PD 9</dc:creator>
  <cp:lastModifiedBy>PPCPD7</cp:lastModifiedBy>
  <cp:revision>313</cp:revision>
  <dcterms:created xsi:type="dcterms:W3CDTF">2017-02-06T15:47:25Z</dcterms:created>
  <dcterms:modified xsi:type="dcterms:W3CDTF">2017-04-11T15:36:33Z</dcterms:modified>
</cp:coreProperties>
</file>