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7" r:id="rId2"/>
    <p:sldId id="263" r:id="rId3"/>
    <p:sldId id="388" r:id="rId4"/>
    <p:sldId id="419" r:id="rId5"/>
    <p:sldId id="420" r:id="rId6"/>
    <p:sldId id="404" r:id="rId7"/>
    <p:sldId id="389" r:id="rId8"/>
    <p:sldId id="405" r:id="rId9"/>
    <p:sldId id="403" r:id="rId10"/>
    <p:sldId id="411" r:id="rId11"/>
    <p:sldId id="412" r:id="rId12"/>
    <p:sldId id="413" r:id="rId13"/>
    <p:sldId id="414" r:id="rId14"/>
    <p:sldId id="415" r:id="rId15"/>
    <p:sldId id="416" r:id="rId16"/>
    <p:sldId id="430" r:id="rId17"/>
    <p:sldId id="417" r:id="rId18"/>
    <p:sldId id="418" r:id="rId19"/>
    <p:sldId id="421" r:id="rId20"/>
    <p:sldId id="422" r:id="rId21"/>
    <p:sldId id="423" r:id="rId22"/>
    <p:sldId id="424" r:id="rId23"/>
    <p:sldId id="425" r:id="rId24"/>
    <p:sldId id="426" r:id="rId25"/>
    <p:sldId id="427" r:id="rId26"/>
    <p:sldId id="428" r:id="rId27"/>
    <p:sldId id="429" r:id="rId28"/>
    <p:sldId id="394" r:id="rId29"/>
    <p:sldId id="395" r:id="rId30"/>
    <p:sldId id="396" r:id="rId31"/>
    <p:sldId id="397" r:id="rId32"/>
    <p:sldId id="398" r:id="rId33"/>
    <p:sldId id="399" r:id="rId34"/>
    <p:sldId id="400" r:id="rId35"/>
    <p:sldId id="401" r:id="rId36"/>
    <p:sldId id="402" r:id="rId37"/>
    <p:sldId id="431" r:id="rId38"/>
    <p:sldId id="448" r:id="rId39"/>
    <p:sldId id="432" r:id="rId40"/>
    <p:sldId id="433" r:id="rId41"/>
    <p:sldId id="434" r:id="rId42"/>
    <p:sldId id="435" r:id="rId43"/>
    <p:sldId id="436" r:id="rId44"/>
    <p:sldId id="437" r:id="rId45"/>
    <p:sldId id="438" r:id="rId46"/>
    <p:sldId id="439" r:id="rId47"/>
    <p:sldId id="440" r:id="rId48"/>
    <p:sldId id="441" r:id="rId49"/>
    <p:sldId id="442" r:id="rId50"/>
    <p:sldId id="443" r:id="rId51"/>
    <p:sldId id="444" r:id="rId52"/>
    <p:sldId id="447" r:id="rId53"/>
    <p:sldId id="446" r:id="rId54"/>
    <p:sldId id="258" r:id="rId55"/>
  </p:sldIdLst>
  <p:sldSz cx="9144000" cy="6858000" type="screen4x3"/>
  <p:notesSz cx="7019925" cy="9305925"/>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C2E"/>
    <a:srgbClr val="EDFB37"/>
    <a:srgbClr val="FFFF66"/>
    <a:srgbClr val="FFFF00"/>
    <a:srgbClr val="E3DE00"/>
    <a:srgbClr val="44C832"/>
    <a:srgbClr val="359D27"/>
    <a:srgbClr val="2B9948"/>
    <a:srgbClr val="659A2A"/>
    <a:srgbClr val="FFF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4" autoAdjust="0"/>
    <p:restoredTop sz="59636" autoAdjust="0"/>
  </p:normalViewPr>
  <p:slideViewPr>
    <p:cSldViewPr snapToGrid="0">
      <p:cViewPr varScale="1">
        <p:scale>
          <a:sx n="44" d="100"/>
          <a:sy n="44" d="100"/>
        </p:scale>
        <p:origin x="900" y="42"/>
      </p:cViewPr>
      <p:guideLst/>
    </p:cSldViewPr>
  </p:slideViewPr>
  <p:notesTextViewPr>
    <p:cViewPr>
      <p:scale>
        <a:sx n="3" d="2"/>
        <a:sy n="3" d="2"/>
      </p:scale>
      <p:origin x="0" y="0"/>
    </p:cViewPr>
  </p:notesTextViewPr>
  <p:notesViewPr>
    <p:cSldViewPr snapToGrid="0">
      <p:cViewPr varScale="1">
        <p:scale>
          <a:sx n="99" d="100"/>
          <a:sy n="99" d="100"/>
        </p:scale>
        <p:origin x="35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05700E87-60D7-40C7-8706-D7A41F9FA35B}" type="datetimeFigureOut">
              <a:rPr lang="en-US" smtClean="0"/>
              <a:t>8/15/2017</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D39957FE-7F3A-49A1-A601-D2092CD6475E}" type="slidenum">
              <a:rPr lang="en-US" smtClean="0"/>
              <a:t>‹#›</a:t>
            </a:fld>
            <a:endParaRPr lang="en-US"/>
          </a:p>
        </p:txBody>
      </p:sp>
    </p:spTree>
    <p:extLst>
      <p:ext uri="{BB962C8B-B14F-4D97-AF65-F5344CB8AC3E}">
        <p14:creationId xmlns:p14="http://schemas.microsoft.com/office/powerpoint/2010/main" val="11910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37AD7618-C30D-464C-9137-F884FC6241E8}" type="datetimeFigureOut">
              <a:rPr lang="en-US" smtClean="0"/>
              <a:t>8/15/2017</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9484670A-86D8-43B4-A7C9-04159DA74882}" type="slidenum">
              <a:rPr lang="en-US" smtClean="0"/>
              <a:t>‹#›</a:t>
            </a:fld>
            <a:endParaRPr lang="en-US"/>
          </a:p>
        </p:txBody>
      </p:sp>
    </p:spTree>
    <p:extLst>
      <p:ext uri="{BB962C8B-B14F-4D97-AF65-F5344CB8AC3E}">
        <p14:creationId xmlns:p14="http://schemas.microsoft.com/office/powerpoint/2010/main" val="318266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1</a:t>
            </a:r>
            <a:r>
              <a:rPr lang="en-US" sz="1200" kern="1200" dirty="0" smtClean="0">
                <a:solidFill>
                  <a:schemeClr val="tx1"/>
                </a:solidFill>
                <a:effectLst/>
                <a:latin typeface="+mn-lt"/>
                <a:ea typeface="+mn-ea"/>
                <a:cs typeface="+mn-cs"/>
              </a:rPr>
              <a:t> – Introduction – </a:t>
            </a:r>
            <a:r>
              <a:rPr lang="en-US" sz="1200" b="1" kern="1200" dirty="0" smtClean="0">
                <a:solidFill>
                  <a:schemeClr val="tx1"/>
                </a:solidFill>
                <a:effectLst/>
                <a:latin typeface="+mn-lt"/>
                <a:ea typeface="+mn-ea"/>
                <a:cs typeface="+mn-cs"/>
              </a:rPr>
              <a:t>Mr. McElroy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Welcome everyone to the latest installment of our Top 10 Tuesday!  This PPC virtual series is brought to you by the world renowned Procedures and Development staff.  My name is CWO McElroy and I will be your host today as we explore the August edition for 2017.  With me today are Training Specialists Charlie </a:t>
            </a:r>
            <a:r>
              <a:rPr lang="en-US" sz="1200" kern="1200" dirty="0" err="1" smtClean="0">
                <a:solidFill>
                  <a:schemeClr val="tx1"/>
                </a:solidFill>
                <a:effectLst/>
                <a:latin typeface="+mn-lt"/>
                <a:ea typeface="+mn-ea"/>
                <a:cs typeface="+mn-cs"/>
              </a:rPr>
              <a:t>Bartocci</a:t>
            </a:r>
            <a:r>
              <a:rPr lang="en-US" sz="1200" kern="1200" dirty="0" smtClean="0">
                <a:solidFill>
                  <a:schemeClr val="tx1"/>
                </a:solidFill>
                <a:effectLst/>
                <a:latin typeface="+mn-lt"/>
                <a:ea typeface="+mn-ea"/>
                <a:cs typeface="+mn-cs"/>
              </a:rPr>
              <a:t>, Sandra Cottrell and Madeline Jackson as well as our Business Communications Assistant Matthew O’Connell.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1</a:t>
            </a:fld>
            <a:endParaRPr lang="en-US"/>
          </a:p>
        </p:txBody>
      </p:sp>
    </p:spTree>
    <p:extLst>
      <p:ext uri="{BB962C8B-B14F-4D97-AF65-F5344CB8AC3E}">
        <p14:creationId xmlns:p14="http://schemas.microsoft.com/office/powerpoint/2010/main" val="366106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Slide 10 – Matt</a:t>
            </a:r>
            <a:endParaRPr lang="en-US" sz="1200" kern="1200" dirty="0" smtClean="0">
              <a:solidFill>
                <a:schemeClr val="tx1"/>
              </a:solidFill>
              <a:effectLst/>
              <a:latin typeface="+mn-lt"/>
              <a:ea typeface="+mn-ea"/>
              <a:cs typeface="+mn-cs"/>
            </a:endParaRPr>
          </a:p>
          <a:p>
            <a:pPr fontAlgn="base" hangingPunct="0"/>
            <a:r>
              <a:rPr lang="en-US" sz="1200" kern="1200" dirty="0" smtClean="0">
                <a:solidFill>
                  <a:schemeClr val="tx1"/>
                </a:solidFill>
                <a:effectLst/>
                <a:latin typeface="+mn-lt"/>
                <a:ea typeface="+mn-ea"/>
                <a:cs typeface="+mn-cs"/>
              </a:rPr>
              <a:t>-----------------------------------------------UNMUTE------------------------------------------------------</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Well, thank you, Mr. McElroy and welcome to my portion of our Top Ten Tuesday.  Today, I will be covering Remissions and Waivers and the liquidation schedule for payments made.  </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Number 7 is Waivers and Remissions. They are not the same thing, though they are sometimes conflated in the general vernacular and this leads to some confusion.  </a:t>
            </a:r>
          </a:p>
          <a:p>
            <a:pPr eaLnBrk="1" hangingPunct="1">
              <a:spcBef>
                <a:spcPct val="0"/>
              </a:spcBef>
            </a:pPr>
            <a:endParaRPr lang="en-US" altLang="en-US" dirty="0" smtClean="0">
              <a:solidFill>
                <a:srgbClr val="FF0000"/>
              </a:solidFill>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9EEACA-1B22-4875-B118-173A59BFB2A5}"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3553425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hangingPunct="0"/>
            <a:r>
              <a:rPr lang="en-US" sz="1200" b="1" kern="1200" dirty="0" smtClean="0">
                <a:solidFill>
                  <a:schemeClr val="tx1"/>
                </a:solidFill>
                <a:effectLst/>
                <a:latin typeface="+mn-lt"/>
                <a:ea typeface="+mn-ea"/>
                <a:cs typeface="+mn-cs"/>
              </a:rPr>
              <a:t>Slide 11 – Matt</a:t>
            </a:r>
            <a:endParaRPr lang="en-US" sz="1200" kern="1200" dirty="0" smtClean="0">
              <a:solidFill>
                <a:schemeClr val="tx1"/>
              </a:solidFill>
              <a:effectLst/>
              <a:latin typeface="+mn-lt"/>
              <a:ea typeface="+mn-ea"/>
              <a:cs typeface="+mn-cs"/>
            </a:endParaRPr>
          </a:p>
          <a:p>
            <a:pPr fontAlgn="base" hangingPunct="0"/>
            <a:r>
              <a:rPr lang="en-US" sz="1200" kern="1200" dirty="0" smtClean="0">
                <a:solidFill>
                  <a:schemeClr val="tx1"/>
                </a:solidFill>
                <a:effectLst/>
                <a:latin typeface="+mn-lt"/>
                <a:ea typeface="+mn-ea"/>
                <a:cs typeface="+mn-cs"/>
              </a:rPr>
              <a:t>A waiver, as the screen indicates, is an act of the government to INTENTIONALLY relinquish its claim of a debt against an individual.  Now, the debt must be due to an “erroneous” payment of pay or pay and allowances which includes Travel Allowances.  The DHS Secretary has been granted the authority to effect a waiver up to TEN THOUSAND dollars and the Secretary in turn has delegated this authority </a:t>
            </a:r>
            <a:r>
              <a:rPr lang="en-US" sz="1200" b="1" kern="1200" dirty="0" smtClean="0">
                <a:solidFill>
                  <a:schemeClr val="tx1"/>
                </a:solidFill>
                <a:effectLst/>
                <a:latin typeface="+mn-lt"/>
                <a:ea typeface="+mn-ea"/>
                <a:cs typeface="+mn-cs"/>
              </a:rPr>
              <a:t>to CG-1332.</a:t>
            </a:r>
            <a:endParaRPr lang="en-US" sz="1200" kern="1200" dirty="0" smtClean="0">
              <a:solidFill>
                <a:schemeClr val="tx1"/>
              </a:solidFill>
              <a:effectLst/>
              <a:latin typeface="+mn-lt"/>
              <a:ea typeface="+mn-ea"/>
              <a:cs typeface="+mn-cs"/>
            </a:endParaRP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Waivers in excess of TEN THOUSAND dollars must be submitted to DOHA or the….Defense Office of Hearings and Appeals.  If you submit a debt in excess of the CG maximum amount, the Coast Guard will deny your claim and advise you to submit one to DOHA.</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The form to request a waiver is the CG-5489-2 and it entitled WAIVER APPLICATION.  It is fairly self-explanatory and it is submitted to the PPC, specifically MAS.  It is available on the PORTAL and I’ve linked it below.  </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While the 3PM, Chapter 9 does cover the Waiver process, more specific information is available in Chapter 11 of the PAYMAN and I would highly recommend reviewing that chapter in detail.  </a:t>
            </a:r>
          </a:p>
          <a:p>
            <a:pPr fontAlgn="base" hangingPunct="0"/>
            <a:r>
              <a:rPr lang="en-US" sz="1200" kern="1200" dirty="0" smtClean="0">
                <a:solidFill>
                  <a:schemeClr val="tx1"/>
                </a:solidFill>
                <a:effectLst/>
                <a:latin typeface="+mn-lt"/>
                <a:ea typeface="+mn-ea"/>
                <a:cs typeface="+mn-cs"/>
              </a:rPr>
              <a:t> </a:t>
            </a:r>
          </a:p>
          <a:p>
            <a:pPr eaLnBrk="1" hangingPunct="1">
              <a:spcBef>
                <a:spcPct val="0"/>
              </a:spcBef>
            </a:pPr>
            <a:endParaRPr lang="en-US" altLang="en-US" dirty="0" smtClean="0">
              <a:solidFill>
                <a:srgbClr val="FF0000"/>
              </a:solidFill>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5BA6F6-36A7-423A-94BD-8065E7BC8896}"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2413129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Slide 12 – Matt</a:t>
            </a:r>
            <a:endParaRPr lang="en-US" sz="1200" kern="1200" dirty="0" smtClean="0">
              <a:solidFill>
                <a:schemeClr val="tx1"/>
              </a:solidFill>
              <a:effectLst/>
              <a:latin typeface="+mn-lt"/>
              <a:ea typeface="+mn-ea"/>
              <a:cs typeface="+mn-cs"/>
            </a:endParaRPr>
          </a:p>
          <a:p>
            <a:pPr fontAlgn="base" hangingPunct="0"/>
            <a:r>
              <a:rPr lang="en-US" sz="1200" kern="1200" dirty="0" smtClean="0">
                <a:solidFill>
                  <a:schemeClr val="tx1"/>
                </a:solidFill>
                <a:effectLst/>
                <a:latin typeface="+mn-lt"/>
                <a:ea typeface="+mn-ea"/>
                <a:cs typeface="+mn-cs"/>
              </a:rPr>
              <a:t>This brings us to Remissions.  </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A Remission is the cancellation of a debt or a portion of a debt and its criteria differ from the Waiver’s specifications.  It is essentially, a written request from a Coast Guard member to cancel an uncollected amount of indebtedness to the U.S. Government.  </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Some reasons…(and again, more detail can be found in Chapter 11 of the PAYMAN)…for a remission to be granted are:   </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Undue Hardship…this is when the repayment of the debt would result in a repressive financial situation for the member and would impinge upon his personal life to the point where he or she would not be able to afford the necessities of daily living.  </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Member’s value to the Coast Guard:  The Coast Guard hard has made a major investment in its member so the deciding authority can consider the member’s performance, marks, decorations and commendations when rendering a decision.  </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Injustice:  While the government is generally not bound by the bad advice or unauthorized acts of its representatives even when committed in the performance of their duties, the deciding authority may consider the cancelling the debts to correct obvious wrongs.  </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Most of these considerations fall under the rubric of….Not being in the best interest of the United States.</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The form to initiate a request for a remission is the CG-5489-1, entitled REMISSION APPLICATION and it is linked below as well as being available on the PORTAL.</a:t>
            </a:r>
          </a:p>
          <a:p>
            <a:pPr eaLnBrk="1" hangingPunct="1">
              <a:spcBef>
                <a:spcPct val="0"/>
              </a:spcBef>
            </a:pPr>
            <a:endParaRPr lang="en-US" altLang="en-US" dirty="0" smtClean="0">
              <a:solidFill>
                <a:srgbClr val="FF0000"/>
              </a:solidFill>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8432C0-B38C-4C88-B78A-051FF10C31E7}"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399425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hangingPunct="0"/>
            <a:r>
              <a:rPr lang="en-US" sz="1200" b="1" kern="1200" dirty="0" smtClean="0">
                <a:solidFill>
                  <a:schemeClr val="tx1"/>
                </a:solidFill>
                <a:effectLst/>
                <a:latin typeface="+mn-lt"/>
                <a:ea typeface="+mn-ea"/>
                <a:cs typeface="+mn-cs"/>
              </a:rPr>
              <a:t>Slide 13 – Matt</a:t>
            </a:r>
            <a:endParaRPr lang="en-US" sz="1200" kern="1200" dirty="0" smtClean="0">
              <a:solidFill>
                <a:schemeClr val="tx1"/>
              </a:solidFill>
              <a:effectLst/>
              <a:latin typeface="+mn-lt"/>
              <a:ea typeface="+mn-ea"/>
              <a:cs typeface="+mn-cs"/>
            </a:endParaRPr>
          </a:p>
          <a:p>
            <a:pPr fontAlgn="base" hangingPunct="0"/>
            <a:r>
              <a:rPr lang="en-US" sz="1200" kern="1200" dirty="0" smtClean="0">
                <a:solidFill>
                  <a:schemeClr val="tx1"/>
                </a:solidFill>
                <a:effectLst/>
                <a:latin typeface="+mn-lt"/>
                <a:ea typeface="+mn-ea"/>
                <a:cs typeface="+mn-cs"/>
              </a:rPr>
              <a:t>A Waiver can be applied for by:  </a:t>
            </a:r>
          </a:p>
          <a:p>
            <a:pPr fontAlgn="base" hangingPunct="0"/>
            <a:r>
              <a:rPr lang="en-US" sz="1200" kern="1200" dirty="0" smtClean="0">
                <a:solidFill>
                  <a:schemeClr val="tx1"/>
                </a:solidFill>
                <a:effectLst/>
                <a:latin typeface="+mn-lt"/>
                <a:ea typeface="+mn-ea"/>
                <a:cs typeface="+mn-cs"/>
              </a:rPr>
              <a:t>CURRENT CG MEMBERS</a:t>
            </a:r>
          </a:p>
          <a:p>
            <a:pPr fontAlgn="base" hangingPunct="0"/>
            <a:r>
              <a:rPr lang="en-US" sz="1200" kern="1200" dirty="0" smtClean="0">
                <a:solidFill>
                  <a:schemeClr val="tx1"/>
                </a:solidFill>
                <a:effectLst/>
                <a:latin typeface="+mn-lt"/>
                <a:ea typeface="+mn-ea"/>
                <a:cs typeface="+mn-cs"/>
              </a:rPr>
              <a:t>FORMER CG MEMBERS</a:t>
            </a:r>
          </a:p>
          <a:p>
            <a:r>
              <a:rPr lang="en-US" sz="1200" kern="1200" dirty="0" smtClean="0">
                <a:solidFill>
                  <a:schemeClr val="tx1"/>
                </a:solidFill>
                <a:effectLst/>
                <a:latin typeface="+mn-lt"/>
                <a:ea typeface="+mn-ea"/>
                <a:cs typeface="+mn-cs"/>
              </a:rPr>
              <a:t>THOSE WHO WERE RECIPIENTS OF PAY AND ALLOWANCES ON BEHALF OF MEMBERS AND FORMER MEMBERS</a:t>
            </a:r>
            <a:endParaRPr lang="en-US" altLang="en-US" dirty="0" smtClean="0">
              <a:solidFill>
                <a:srgbClr val="FF0000"/>
              </a:solidFill>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0D0F6F-9747-41B2-A377-E66410ABDE49}"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6664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b="1" kern="1200" dirty="0" smtClean="0">
                <a:solidFill>
                  <a:schemeClr val="tx1"/>
                </a:solidFill>
                <a:effectLst/>
                <a:latin typeface="+mn-lt"/>
                <a:ea typeface="+mn-ea"/>
                <a:cs typeface="+mn-cs"/>
              </a:rPr>
              <a:t>Slide 14 – Matt</a:t>
            </a:r>
            <a:endParaRPr lang="en-US" sz="1200" kern="1200" dirty="0" smtClean="0">
              <a:solidFill>
                <a:schemeClr val="tx1"/>
              </a:solidFill>
              <a:effectLst/>
              <a:latin typeface="+mn-lt"/>
              <a:ea typeface="+mn-ea"/>
              <a:cs typeface="+mn-cs"/>
            </a:endParaRPr>
          </a:p>
          <a:p>
            <a:pPr fontAlgn="base" hangingPunct="0"/>
            <a:r>
              <a:rPr lang="en-US" sz="1200" kern="1200" dirty="0" smtClean="0">
                <a:solidFill>
                  <a:schemeClr val="tx1"/>
                </a:solidFill>
                <a:effectLst/>
                <a:latin typeface="+mn-lt"/>
                <a:ea typeface="+mn-ea"/>
                <a:cs typeface="+mn-cs"/>
              </a:rPr>
              <a:t>A Remission can be applied for by:</a:t>
            </a:r>
          </a:p>
          <a:p>
            <a:pPr fontAlgn="base" hangingPunct="0"/>
            <a:r>
              <a:rPr lang="en-US" sz="1200" kern="1200" dirty="0" smtClean="0">
                <a:solidFill>
                  <a:schemeClr val="tx1"/>
                </a:solidFill>
                <a:effectLst/>
                <a:latin typeface="+mn-lt"/>
                <a:ea typeface="+mn-ea"/>
                <a:cs typeface="+mn-cs"/>
              </a:rPr>
              <a:t>ACTIVE DUTY MEMBERS</a:t>
            </a:r>
          </a:p>
          <a:p>
            <a:pPr fontAlgn="base" hangingPunct="0"/>
            <a:r>
              <a:rPr lang="en-US" sz="1200" kern="1200" dirty="0" smtClean="0">
                <a:solidFill>
                  <a:schemeClr val="tx1"/>
                </a:solidFill>
                <a:effectLst/>
                <a:latin typeface="+mn-lt"/>
                <a:ea typeface="+mn-ea"/>
                <a:cs typeface="+mn-cs"/>
              </a:rPr>
              <a:t>RESERVISTS IN ACTIVE STATUS</a:t>
            </a:r>
          </a:p>
          <a:p>
            <a:pPr fontAlgn="base" hangingPunct="0"/>
            <a:r>
              <a:rPr lang="en-US" sz="1200" kern="1200" dirty="0" smtClean="0">
                <a:solidFill>
                  <a:schemeClr val="tx1"/>
                </a:solidFill>
                <a:effectLst/>
                <a:latin typeface="+mn-lt"/>
                <a:ea typeface="+mn-ea"/>
                <a:cs typeface="+mn-cs"/>
              </a:rPr>
              <a:t>COMMISSIONED OFFICERS AND WARRANTS CAN APPLY AS OF 9 FEB 2016 </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This last change to what many of us have known appears in the Pay Manual’s most recent edition</a:t>
            </a:r>
          </a:p>
          <a:p>
            <a:endParaRPr lang="en-US" dirty="0"/>
          </a:p>
        </p:txBody>
      </p:sp>
      <p:sp>
        <p:nvSpPr>
          <p:cNvPr id="4" name="Slide Number Placeholder 3"/>
          <p:cNvSpPr>
            <a:spLocks noGrp="1"/>
          </p:cNvSpPr>
          <p:nvPr>
            <p:ph type="sldNum" sz="quarter" idx="10"/>
          </p:nvPr>
        </p:nvSpPr>
        <p:spPr/>
        <p:txBody>
          <a:bodyPr/>
          <a:lstStyle/>
          <a:p>
            <a:fld id="{9484670A-86D8-43B4-A7C9-04159DA74882}" type="slidenum">
              <a:rPr lang="en-US" smtClean="0"/>
              <a:t>14</a:t>
            </a:fld>
            <a:endParaRPr lang="en-US"/>
          </a:p>
        </p:txBody>
      </p:sp>
    </p:spTree>
    <p:extLst>
      <p:ext uri="{BB962C8B-B14F-4D97-AF65-F5344CB8AC3E}">
        <p14:creationId xmlns:p14="http://schemas.microsoft.com/office/powerpoint/2010/main" val="180109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b="1" kern="1200" dirty="0" smtClean="0">
                <a:solidFill>
                  <a:schemeClr val="tx1"/>
                </a:solidFill>
                <a:effectLst/>
                <a:latin typeface="+mn-lt"/>
                <a:ea typeface="+mn-ea"/>
                <a:cs typeface="+mn-cs"/>
              </a:rPr>
              <a:t>Slide 15 – Matt</a:t>
            </a:r>
            <a:endParaRPr lang="en-US" sz="1200" kern="1200" dirty="0" smtClean="0">
              <a:solidFill>
                <a:schemeClr val="tx1"/>
              </a:solidFill>
              <a:effectLst/>
              <a:latin typeface="+mn-lt"/>
              <a:ea typeface="+mn-ea"/>
              <a:cs typeface="+mn-cs"/>
            </a:endParaRPr>
          </a:p>
          <a:p>
            <a:pPr fontAlgn="base" hangingPunct="0"/>
            <a:r>
              <a:rPr lang="en-US" sz="1200" kern="1200" dirty="0" smtClean="0">
                <a:solidFill>
                  <a:schemeClr val="tx1"/>
                </a:solidFill>
                <a:effectLst/>
                <a:latin typeface="+mn-lt"/>
                <a:ea typeface="+mn-ea"/>
                <a:cs typeface="+mn-cs"/>
              </a:rPr>
              <a:t>Direct Access documents Waivers and their approvals/disapprovals.  To locate the information for your member you should access ELEMENT ASSIGNMENT BY PAYEE under the Pay Processing Shortcuts, click on IN SRVC DEBT and click on the NOTEPAD.  You should find something similar to the narrative description now appearing on your screen.  Admittedly, this is a bit cryptic but the member should receive more detailed information through the mail.  </a:t>
            </a:r>
          </a:p>
          <a:p>
            <a:endParaRPr lang="en-US" dirty="0"/>
          </a:p>
        </p:txBody>
      </p:sp>
      <p:sp>
        <p:nvSpPr>
          <p:cNvPr id="4" name="Slide Number Placeholder 3"/>
          <p:cNvSpPr>
            <a:spLocks noGrp="1"/>
          </p:cNvSpPr>
          <p:nvPr>
            <p:ph type="sldNum" sz="quarter" idx="10"/>
          </p:nvPr>
        </p:nvSpPr>
        <p:spPr/>
        <p:txBody>
          <a:bodyPr/>
          <a:lstStyle/>
          <a:p>
            <a:fld id="{9484670A-86D8-43B4-A7C9-04159DA74882}" type="slidenum">
              <a:rPr lang="en-US" smtClean="0"/>
              <a:t>15</a:t>
            </a:fld>
            <a:endParaRPr lang="en-US"/>
          </a:p>
        </p:txBody>
      </p:sp>
    </p:spTree>
    <p:extLst>
      <p:ext uri="{BB962C8B-B14F-4D97-AF65-F5344CB8AC3E}">
        <p14:creationId xmlns:p14="http://schemas.microsoft.com/office/powerpoint/2010/main" val="99168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b="1" kern="1200" dirty="0" smtClean="0">
                <a:solidFill>
                  <a:schemeClr val="tx1"/>
                </a:solidFill>
                <a:effectLst/>
                <a:latin typeface="+mn-lt"/>
                <a:ea typeface="+mn-ea"/>
                <a:cs typeface="+mn-cs"/>
              </a:rPr>
              <a:t>Slide 16 – Matt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final distinction, the submission of a waiver will not stop a debt deductions from your pay.</a:t>
            </a:r>
          </a:p>
          <a:p>
            <a:r>
              <a:rPr lang="en-US" sz="1200" kern="1200" dirty="0" smtClean="0">
                <a:solidFill>
                  <a:schemeClr val="tx1"/>
                </a:solidFill>
                <a:effectLst/>
                <a:latin typeface="+mn-lt"/>
                <a:ea typeface="+mn-ea"/>
                <a:cs typeface="+mn-cs"/>
              </a:rPr>
              <a:t>A Remission will halt debt deductions until CG-1332 responds.  In both cases, once PPC receives the response, your debt and it’s attendant-deductions will be altered accordingly.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let’s take another quick poll…SANDI WILL SLIDE IT OVER</a:t>
            </a:r>
          </a:p>
          <a:p>
            <a:r>
              <a:rPr lang="en-US" sz="1200" b="1" kern="1200" dirty="0" smtClean="0">
                <a:solidFill>
                  <a:schemeClr val="tx1"/>
                </a:solidFill>
                <a:effectLst/>
                <a:latin typeface="+mn-lt"/>
                <a:ea typeface="+mn-ea"/>
                <a:cs typeface="+mn-cs"/>
              </a:rPr>
              <a:t>Poll: Have you ever seen a debt waiver get approved?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Choices: Not once in my entire career.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Yes, I’ve seen a unicorn.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Ok, thanks for your responses.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84670A-86D8-43B4-A7C9-04159DA74882}" type="slidenum">
              <a:rPr lang="en-US" smtClean="0"/>
              <a:t>16</a:t>
            </a:fld>
            <a:endParaRPr lang="en-US"/>
          </a:p>
        </p:txBody>
      </p:sp>
    </p:spTree>
    <p:extLst>
      <p:ext uri="{BB962C8B-B14F-4D97-AF65-F5344CB8AC3E}">
        <p14:creationId xmlns:p14="http://schemas.microsoft.com/office/powerpoint/2010/main" val="224586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hangingPunct="0"/>
            <a:r>
              <a:rPr lang="en-US" sz="1200" b="1" kern="1200" dirty="0" smtClean="0">
                <a:solidFill>
                  <a:schemeClr val="tx1"/>
                </a:solidFill>
                <a:effectLst/>
                <a:latin typeface="+mn-lt"/>
                <a:ea typeface="+mn-ea"/>
                <a:cs typeface="+mn-cs"/>
              </a:rPr>
              <a:t>Slide 17 – Matt</a:t>
            </a:r>
            <a:endParaRPr lang="en-US" sz="1200" kern="1200" dirty="0" smtClean="0">
              <a:solidFill>
                <a:schemeClr val="tx1"/>
              </a:solidFill>
              <a:effectLst/>
              <a:latin typeface="+mn-lt"/>
              <a:ea typeface="+mn-ea"/>
              <a:cs typeface="+mn-cs"/>
            </a:endParaRPr>
          </a:p>
          <a:p>
            <a:pPr fontAlgn="base" hangingPunct="0"/>
            <a:r>
              <a:rPr lang="en-US" sz="1200" kern="1200" dirty="0" smtClean="0">
                <a:solidFill>
                  <a:schemeClr val="tx1"/>
                </a:solidFill>
                <a:effectLst/>
                <a:latin typeface="+mn-lt"/>
                <a:ea typeface="+mn-ea"/>
                <a:cs typeface="+mn-cs"/>
              </a:rPr>
              <a:t>Now, let me briefly address Number 6, the </a:t>
            </a:r>
            <a:r>
              <a:rPr lang="en-US" sz="1200" b="1" kern="1200" dirty="0" smtClean="0">
                <a:solidFill>
                  <a:schemeClr val="tx1"/>
                </a:solidFill>
                <a:effectLst/>
                <a:latin typeface="+mn-lt"/>
                <a:ea typeface="+mn-ea"/>
                <a:cs typeface="+mn-cs"/>
              </a:rPr>
              <a:t>Liquidation Schedules</a:t>
            </a:r>
            <a:r>
              <a:rPr lang="en-US" sz="1200" kern="1200" dirty="0" smtClean="0">
                <a:solidFill>
                  <a:schemeClr val="tx1"/>
                </a:solidFill>
                <a:effectLst/>
                <a:latin typeface="+mn-lt"/>
                <a:ea typeface="+mn-ea"/>
                <a:cs typeface="+mn-cs"/>
              </a:rPr>
              <a:t>…..</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If your debt is less than 749.99 you are required to repay the debt at 15% of your disposable income and this will begin a minimum of 30 days later.</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If your debt is higher it will also be repaid at 15% of your disposable income but at a minimum of 60 days later.</a:t>
            </a:r>
          </a:p>
          <a:p>
            <a:pPr eaLnBrk="1" hangingPunct="1">
              <a:spcBef>
                <a:spcPct val="0"/>
              </a:spcBef>
            </a:pPr>
            <a:endParaRPr lang="en-US" altLang="en-US" dirty="0" smtClean="0">
              <a:solidFill>
                <a:srgbClr val="FF0000"/>
              </a:solidFill>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0E3C75-5003-4111-8033-8459EF66CA9F}"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3658350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hangingPunct="0"/>
            <a:r>
              <a:rPr lang="en-US" sz="1200" b="1" kern="1200" dirty="0" smtClean="0">
                <a:solidFill>
                  <a:schemeClr val="tx1"/>
                </a:solidFill>
                <a:effectLst/>
                <a:latin typeface="+mn-lt"/>
                <a:ea typeface="+mn-ea"/>
                <a:cs typeface="+mn-cs"/>
              </a:rPr>
              <a:t>Slide 18 – Matt</a:t>
            </a:r>
            <a:endParaRPr lang="en-US" sz="1200" kern="1200" dirty="0" smtClean="0">
              <a:solidFill>
                <a:schemeClr val="tx1"/>
              </a:solidFill>
              <a:effectLst/>
              <a:latin typeface="+mn-lt"/>
              <a:ea typeface="+mn-ea"/>
              <a:cs typeface="+mn-cs"/>
            </a:endParaRPr>
          </a:p>
          <a:p>
            <a:pPr fontAlgn="base" hangingPunct="0"/>
            <a:r>
              <a:rPr lang="en-US" sz="1200" kern="1200" dirty="0" smtClean="0">
                <a:solidFill>
                  <a:schemeClr val="tx1"/>
                </a:solidFill>
                <a:effectLst/>
                <a:latin typeface="+mn-lt"/>
                <a:ea typeface="+mn-ea"/>
                <a:cs typeface="+mn-cs"/>
              </a:rPr>
              <a:t>Should you request an alteration to this schedule, you must first receive your Commanding Officer’s approval and you should remember that it will result in, at best, a liquidation schedule conforming to 10% of your </a:t>
            </a:r>
            <a:r>
              <a:rPr lang="en-US" sz="1200" b="1" kern="1200" dirty="0" smtClean="0">
                <a:solidFill>
                  <a:schemeClr val="tx1"/>
                </a:solidFill>
                <a:effectLst/>
                <a:latin typeface="+mn-lt"/>
                <a:ea typeface="+mn-ea"/>
                <a:cs typeface="+mn-cs"/>
              </a:rPr>
              <a:t>disposable earnings</a:t>
            </a:r>
            <a:r>
              <a:rPr lang="en-US" sz="1200" kern="1200" dirty="0" smtClean="0">
                <a:solidFill>
                  <a:schemeClr val="tx1"/>
                </a:solidFill>
                <a:effectLst/>
                <a:latin typeface="+mn-lt"/>
                <a:ea typeface="+mn-ea"/>
                <a:cs typeface="+mn-cs"/>
              </a:rPr>
              <a:t> which is defined in the Pay Manual, Chapters 7 and 11.</a:t>
            </a:r>
          </a:p>
          <a:p>
            <a:pPr fontAlgn="base" hangingPunct="0"/>
            <a:r>
              <a:rPr lang="en-US" sz="1200" kern="1200" dirty="0" smtClean="0">
                <a:solidFill>
                  <a:schemeClr val="tx1"/>
                </a:solidFill>
                <a:effectLst/>
                <a:latin typeface="+mn-lt"/>
                <a:ea typeface="+mn-ea"/>
                <a:cs typeface="+mn-cs"/>
              </a:rPr>
              <a:t> </a:t>
            </a:r>
          </a:p>
          <a:p>
            <a:pPr fontAlgn="base" hangingPunct="0"/>
            <a:r>
              <a:rPr lang="en-US" sz="1200" kern="1200" dirty="0" smtClean="0">
                <a:solidFill>
                  <a:schemeClr val="tx1"/>
                </a:solidFill>
                <a:effectLst/>
                <a:latin typeface="+mn-lt"/>
                <a:ea typeface="+mn-ea"/>
                <a:cs typeface="+mn-cs"/>
              </a:rPr>
              <a:t>Well, that concludes my portion of today’s presentation so let me hand you off to the one and only, Charles </a:t>
            </a:r>
            <a:r>
              <a:rPr lang="en-US" sz="1200" kern="1200" dirty="0" err="1" smtClean="0">
                <a:solidFill>
                  <a:schemeClr val="tx1"/>
                </a:solidFill>
                <a:effectLst/>
                <a:latin typeface="+mn-lt"/>
                <a:ea typeface="+mn-ea"/>
                <a:cs typeface="+mn-cs"/>
              </a:rPr>
              <a:t>Bartocci</a:t>
            </a:r>
            <a:r>
              <a:rPr lang="en-US" sz="1200" kern="1200" dirty="0" smtClean="0">
                <a:solidFill>
                  <a:schemeClr val="tx1"/>
                </a:solidFill>
                <a:effectLst/>
                <a:latin typeface="+mn-lt"/>
                <a:ea typeface="+mn-ea"/>
                <a:cs typeface="+mn-cs"/>
              </a:rPr>
              <a:t>.</a:t>
            </a:r>
          </a:p>
          <a:p>
            <a:pPr eaLnBrk="1" hangingPunct="1">
              <a:spcBef>
                <a:spcPct val="0"/>
              </a:spcBef>
            </a:pPr>
            <a:endParaRPr lang="en-US" altLang="en-US" dirty="0" smtClean="0">
              <a:solidFill>
                <a:srgbClr val="FF0000"/>
              </a:solidFill>
            </a:endParaRP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736298-0A92-4EB8-8F34-8DC452A55BA3}"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4114096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19 – Charlie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Hello again…Number 5 on our Top 10 list.  We are going to outline the difference in PPC manually created debts in Direct Access vs when DA automatically creates a debt.</a:t>
            </a:r>
          </a:p>
          <a:p>
            <a:r>
              <a:rPr lang="en-US" sz="1200" kern="1200" dirty="0" smtClean="0">
                <a:solidFill>
                  <a:schemeClr val="tx1"/>
                </a:solidFill>
                <a:effectLst/>
                <a:latin typeface="+mn-lt"/>
                <a:ea typeface="+mn-ea"/>
                <a:cs typeface="+mn-cs"/>
              </a:rPr>
              <a:t>(click) Speaking to the administration folks here…In as few words as possible…System Generated debts will have NO documented “notes” in direct access.  </a:t>
            </a:r>
          </a:p>
          <a:p>
            <a:r>
              <a:rPr lang="en-US" sz="1200" kern="1200" dirty="0" smtClean="0">
                <a:solidFill>
                  <a:schemeClr val="tx1"/>
                </a:solidFill>
                <a:effectLst/>
                <a:latin typeface="+mn-lt"/>
                <a:ea typeface="+mn-ea"/>
                <a:cs typeface="+mn-cs"/>
              </a:rPr>
              <a:t>(click) and when PPC manually records a debt in DA, there will be specific information…when and what happened that caused the debt.  We will show you both examples…</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19</a:t>
            </a:fld>
            <a:endParaRPr lang="en-US"/>
          </a:p>
        </p:txBody>
      </p:sp>
    </p:spTree>
    <p:extLst>
      <p:ext uri="{BB962C8B-B14F-4D97-AF65-F5344CB8AC3E}">
        <p14:creationId xmlns:p14="http://schemas.microsoft.com/office/powerpoint/2010/main" val="106186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 – Top 10 List – Mr. McElroy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Today’s list is (CLICK) the top 10 things you should know about Overpayments and Debts. This topic is very Yeoman-centered, but it can personally effect each and every member.  Since this is a heated subject and we are in the last month of a hot summer, the theme this month is how to stay cool so let’s start off this presentation with a quick Poll.</a:t>
            </a:r>
          </a:p>
          <a:p>
            <a:r>
              <a:rPr lang="en-US" sz="1200" b="1" kern="1200" dirty="0" smtClean="0">
                <a:solidFill>
                  <a:schemeClr val="tx1"/>
                </a:solidFill>
                <a:effectLst/>
                <a:latin typeface="+mn-lt"/>
                <a:ea typeface="+mn-ea"/>
                <a:cs typeface="+mn-cs"/>
              </a:rPr>
              <a:t>How many participants currently have a debt being deducted from your pay?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(Wait) (Commentate)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will give us a better idea of who is listening today for this sought after topic of information.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2</a:t>
            </a:fld>
            <a:endParaRPr lang="en-US"/>
          </a:p>
        </p:txBody>
      </p:sp>
    </p:spTree>
    <p:extLst>
      <p:ext uri="{BB962C8B-B14F-4D97-AF65-F5344CB8AC3E}">
        <p14:creationId xmlns:p14="http://schemas.microsoft.com/office/powerpoint/2010/main" val="608846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20 – Charlie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For SPO personnel and members that hold the CGHRSVW role, you select the Element Assignment by Payee (EABP) link in the Pay Processing Shortcuts</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20</a:t>
            </a:fld>
            <a:endParaRPr lang="en-US"/>
          </a:p>
        </p:txBody>
      </p:sp>
    </p:spTree>
    <p:extLst>
      <p:ext uri="{BB962C8B-B14F-4D97-AF65-F5344CB8AC3E}">
        <p14:creationId xmlns:p14="http://schemas.microsoft.com/office/powerpoint/2010/main" val="816991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21 – Charlie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Enter the member’s employee ID and search.  Scroll down to the bottom of the page to find all the in service debts recorded. In just a few minutes </a:t>
            </a:r>
            <a:r>
              <a:rPr lang="en-US" sz="1200" kern="1200" dirty="0" err="1" smtClean="0">
                <a:solidFill>
                  <a:schemeClr val="tx1"/>
                </a:solidFill>
                <a:effectLst/>
                <a:latin typeface="+mn-lt"/>
                <a:ea typeface="+mn-ea"/>
                <a:cs typeface="+mn-cs"/>
              </a:rPr>
              <a:t>Maddy</a:t>
            </a:r>
            <a:r>
              <a:rPr lang="en-US" sz="1200" kern="1200" dirty="0" smtClean="0">
                <a:solidFill>
                  <a:schemeClr val="tx1"/>
                </a:solidFill>
                <a:effectLst/>
                <a:latin typeface="+mn-lt"/>
                <a:ea typeface="+mn-ea"/>
                <a:cs typeface="+mn-cs"/>
              </a:rPr>
              <a:t> will walk through how to read and understand the information for EABP.</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We are now going to take a look at a couple of debts.  </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21</a:t>
            </a:fld>
            <a:endParaRPr lang="en-US"/>
          </a:p>
        </p:txBody>
      </p:sp>
    </p:spTree>
    <p:extLst>
      <p:ext uri="{BB962C8B-B14F-4D97-AF65-F5344CB8AC3E}">
        <p14:creationId xmlns:p14="http://schemas.microsoft.com/office/powerpoint/2010/main" val="1161463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22 - Charlie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First let’s look at debt for $1006.20 recorded as instance 3.  This is a System Generated Debt.</a:t>
            </a:r>
          </a:p>
          <a:p>
            <a:r>
              <a:rPr lang="en-US" sz="1200" kern="1200" dirty="0" smtClean="0">
                <a:solidFill>
                  <a:schemeClr val="tx1"/>
                </a:solidFill>
                <a:effectLst/>
                <a:latin typeface="+mn-lt"/>
                <a:ea typeface="+mn-ea"/>
                <a:cs typeface="+mn-cs"/>
              </a:rPr>
              <a:t>(click) Notice that the “note pad” does not have any visual lines…that tells us there are no “notes” recorded for this debt.  The comments tells us that we must research further by going to the member’s 2015 September end-month pay calculations.   </a:t>
            </a:r>
            <a:r>
              <a:rPr lang="en-US" sz="1200" kern="1200" dirty="0" err="1" smtClean="0">
                <a:solidFill>
                  <a:schemeClr val="tx1"/>
                </a:solidFill>
                <a:effectLst/>
                <a:latin typeface="+mn-lt"/>
                <a:ea typeface="+mn-ea"/>
                <a:cs typeface="+mn-cs"/>
              </a:rPr>
              <a:t>Maddy</a:t>
            </a:r>
            <a:r>
              <a:rPr lang="en-US" sz="1200" kern="1200" dirty="0" smtClean="0">
                <a:solidFill>
                  <a:schemeClr val="tx1"/>
                </a:solidFill>
                <a:effectLst/>
                <a:latin typeface="+mn-lt"/>
                <a:ea typeface="+mn-ea"/>
                <a:cs typeface="+mn-cs"/>
              </a:rPr>
              <a:t> will walk us through this process in a few minutes.</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22</a:t>
            </a:fld>
            <a:endParaRPr lang="en-US"/>
          </a:p>
        </p:txBody>
      </p:sp>
    </p:spTree>
    <p:extLst>
      <p:ext uri="{BB962C8B-B14F-4D97-AF65-F5344CB8AC3E}">
        <p14:creationId xmlns:p14="http://schemas.microsoft.com/office/powerpoint/2010/main" val="711935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23 – Charlie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Now let’s take a look at Instance 1 debt for…yep $21,112.50!!!  </a:t>
            </a:r>
          </a:p>
          <a:p>
            <a:r>
              <a:rPr lang="en-US" sz="1200" kern="1200" dirty="0" smtClean="0">
                <a:solidFill>
                  <a:schemeClr val="tx1"/>
                </a:solidFill>
                <a:effectLst/>
                <a:latin typeface="+mn-lt"/>
                <a:ea typeface="+mn-ea"/>
                <a:cs typeface="+mn-cs"/>
              </a:rPr>
              <a:t>(click) Notice that the “note pay” has visual lines indicating there are recorded notes concerning this debt, and the Comments tells us to see the notes.  Click on the Note Pad icon to open the note pad.</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23</a:t>
            </a:fld>
            <a:endParaRPr lang="en-US"/>
          </a:p>
        </p:txBody>
      </p:sp>
    </p:spTree>
    <p:extLst>
      <p:ext uri="{BB962C8B-B14F-4D97-AF65-F5344CB8AC3E}">
        <p14:creationId xmlns:p14="http://schemas.microsoft.com/office/powerpoint/2010/main" val="2453835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24 – Charlie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In this example, there are two notes recorded one dated 5/28 and the other 10/30.  You need to click on each separately to view the notes.  Matt had previously shown the 10/30 note where the member was denied a waiver for the debt.</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24</a:t>
            </a:fld>
            <a:endParaRPr lang="en-US"/>
          </a:p>
        </p:txBody>
      </p:sp>
    </p:spTree>
    <p:extLst>
      <p:ext uri="{BB962C8B-B14F-4D97-AF65-F5344CB8AC3E}">
        <p14:creationId xmlns:p14="http://schemas.microsoft.com/office/powerpoint/2010/main" val="242600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25 – Charlie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The note dated 5/28 gives specific information on how the debt occurred. (read note or pause for them to read it)</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25</a:t>
            </a:fld>
            <a:endParaRPr lang="en-US"/>
          </a:p>
        </p:txBody>
      </p:sp>
    </p:spTree>
    <p:extLst>
      <p:ext uri="{BB962C8B-B14F-4D97-AF65-F5344CB8AC3E}">
        <p14:creationId xmlns:p14="http://schemas.microsoft.com/office/powerpoint/2010/main" val="51902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26 – Charlie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OK…We can’t talk about debts without talking about Reservists…Reservists incur debts mostly due to untimely processing of their AD orders.  In this example we will look at Instance 8 debt in the amount of $1622.06.</a:t>
            </a:r>
          </a:p>
          <a:p>
            <a:r>
              <a:rPr lang="en-US" sz="1200" kern="1200" dirty="0" smtClean="0">
                <a:solidFill>
                  <a:schemeClr val="tx1"/>
                </a:solidFill>
                <a:effectLst/>
                <a:latin typeface="+mn-lt"/>
                <a:ea typeface="+mn-ea"/>
                <a:cs typeface="+mn-cs"/>
              </a:rPr>
              <a:t>(click) Since this is a PPC manually created debt, there are notes available.  Click the Note Pad.</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26</a:t>
            </a:fld>
            <a:endParaRPr lang="en-US"/>
          </a:p>
        </p:txBody>
      </p:sp>
    </p:spTree>
    <p:extLst>
      <p:ext uri="{BB962C8B-B14F-4D97-AF65-F5344CB8AC3E}">
        <p14:creationId xmlns:p14="http://schemas.microsoft.com/office/powerpoint/2010/main" val="2473944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27 – Charlie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The Note Pad screen tells us the debt was an overpayment but nothing specific.  Click the Overpayment link.</a:t>
            </a:r>
          </a:p>
          <a:p>
            <a:r>
              <a:rPr lang="en-US" sz="1200" kern="1200" dirty="0" smtClean="0">
                <a:solidFill>
                  <a:schemeClr val="tx1"/>
                </a:solidFill>
                <a:effectLst/>
                <a:latin typeface="+mn-lt"/>
                <a:ea typeface="+mn-ea"/>
                <a:cs typeface="+mn-cs"/>
              </a:rPr>
              <a:t>(click) The selected note gives full details on this member’s overpayment that occurred because the members orders end date did not process and they continued to receive pay/allowances through the mid-month pay cycle.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OK…as promised, I’m going to turn you over to </a:t>
            </a:r>
            <a:r>
              <a:rPr lang="en-US" sz="1200" kern="1200" dirty="0" err="1" smtClean="0">
                <a:solidFill>
                  <a:schemeClr val="tx1"/>
                </a:solidFill>
                <a:effectLst/>
                <a:latin typeface="+mn-lt"/>
                <a:ea typeface="+mn-ea"/>
                <a:cs typeface="+mn-cs"/>
              </a:rPr>
              <a:t>Maddy</a:t>
            </a:r>
            <a:r>
              <a:rPr lang="en-US" sz="1200" kern="1200" dirty="0" smtClean="0">
                <a:solidFill>
                  <a:schemeClr val="tx1"/>
                </a:solidFill>
                <a:effectLst/>
                <a:latin typeface="+mn-lt"/>
                <a:ea typeface="+mn-ea"/>
                <a:cs typeface="+mn-cs"/>
              </a:rPr>
              <a:t> who will get down in the trenches concerning EABP and Pay Calculations….</a:t>
            </a:r>
            <a:r>
              <a:rPr lang="en-US" sz="1200" kern="1200" dirty="0" err="1" smtClean="0">
                <a:solidFill>
                  <a:schemeClr val="tx1"/>
                </a:solidFill>
                <a:effectLst/>
                <a:latin typeface="+mn-lt"/>
                <a:ea typeface="+mn-ea"/>
                <a:cs typeface="+mn-cs"/>
              </a:rPr>
              <a:t>Maddy</a:t>
            </a:r>
            <a:r>
              <a:rPr lang="en-US" sz="1200" kern="1200" dirty="0" smtClean="0">
                <a:solidFill>
                  <a:schemeClr val="tx1"/>
                </a:solidFill>
                <a:effectLst/>
                <a:latin typeface="+mn-lt"/>
                <a:ea typeface="+mn-ea"/>
                <a:cs typeface="+mn-cs"/>
              </a:rPr>
              <a:t> educate us….</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27</a:t>
            </a:fld>
            <a:endParaRPr lang="en-US"/>
          </a:p>
        </p:txBody>
      </p:sp>
    </p:spTree>
    <p:extLst>
      <p:ext uri="{BB962C8B-B14F-4D97-AF65-F5344CB8AC3E}">
        <p14:creationId xmlns:p14="http://schemas.microsoft.com/office/powerpoint/2010/main" val="3920785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28 – </a:t>
            </a:r>
            <a:r>
              <a:rPr lang="en-US" sz="1200" b="1" kern="1200" dirty="0" err="1" smtClean="0">
                <a:solidFill>
                  <a:schemeClr val="tx1"/>
                </a:solidFill>
                <a:effectLst/>
                <a:latin typeface="+mn-lt"/>
                <a:ea typeface="+mn-ea"/>
                <a:cs typeface="+mn-cs"/>
              </a:rPr>
              <a:t>Maddy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Thanks, Charlie! Welcome back, everyone! Number 4 for our Top 10 Tuesday is the Element Assignment by Payee or EABP, located on the Pay Processing Shortcuts pagelet. That’s always the best place to start when researching or troubleshooting a debt. As you see on the screen, EABP shows pay elements like allotments, dental deductions, loans, debts, FSA, etc.</a:t>
            </a:r>
          </a:p>
          <a:p>
            <a:endParaRPr lang="en-US" b="0" baseline="0" dirty="0" smtClean="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pPr/>
              <a:t>28</a:t>
            </a:fld>
            <a:endParaRPr lang="en-US"/>
          </a:p>
        </p:txBody>
      </p:sp>
    </p:spTree>
    <p:extLst>
      <p:ext uri="{BB962C8B-B14F-4D97-AF65-F5344CB8AC3E}">
        <p14:creationId xmlns:p14="http://schemas.microsoft.com/office/powerpoint/2010/main" val="2770449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29 – </a:t>
            </a:r>
            <a:r>
              <a:rPr lang="en-US" sz="1200" b="1" kern="1200" dirty="0" err="1" smtClean="0">
                <a:solidFill>
                  <a:schemeClr val="tx1"/>
                </a:solidFill>
                <a:effectLst/>
                <a:latin typeface="+mn-lt"/>
                <a:ea typeface="+mn-ea"/>
                <a:cs typeface="+mn-cs"/>
              </a:rPr>
              <a:t>Maddy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Action Requests as well as any debts will be displayed for the member including the </a:t>
            </a:r>
            <a:r>
              <a:rPr lang="en-US" sz="1200" b="1" kern="1200" dirty="0" smtClean="0">
                <a:solidFill>
                  <a:schemeClr val="tx1"/>
                </a:solidFill>
                <a:effectLst/>
                <a:latin typeface="+mn-lt"/>
                <a:ea typeface="+mn-ea"/>
                <a:cs typeface="+mn-cs"/>
              </a:rPr>
              <a:t>Begin and End Dates</a:t>
            </a:r>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Instance</a:t>
            </a:r>
            <a:r>
              <a:rPr lang="en-US" sz="1200" kern="1200" dirty="0" smtClean="0">
                <a:solidFill>
                  <a:schemeClr val="tx1"/>
                </a:solidFill>
                <a:effectLst/>
                <a:latin typeface="+mn-lt"/>
                <a:ea typeface="+mn-ea"/>
                <a:cs typeface="+mn-cs"/>
              </a:rPr>
              <a:t> number represents what sequence the transactions were submitted. Instance numbers are a big factor for both Pay Corrections and In-Service Debts. Notice this member has 8 debts. The system will only deduct for one debt at a time. Charlie already touched on a few of these, (CLICK) but I’m going to dive a little deeper into Instance #3.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pPr/>
              <a:t>29</a:t>
            </a:fld>
            <a:endParaRPr lang="en-US"/>
          </a:p>
        </p:txBody>
      </p:sp>
    </p:spTree>
    <p:extLst>
      <p:ext uri="{BB962C8B-B14F-4D97-AF65-F5344CB8AC3E}">
        <p14:creationId xmlns:p14="http://schemas.microsoft.com/office/powerpoint/2010/main" val="14391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Slide 3 – Mr. McElroy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 everyone I’m going to get the ball rolling with an easy one, number 10 for today’s presentation is References! The key references everyone needs to know about are………. </a:t>
            </a:r>
            <a:r>
              <a:rPr lang="en-US" sz="1200" b="1"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reference I want to discuss is the Pay Manual, this is an intimidating manual for some but it is chocked full of the policies that govern our day to day work. For this topic specifically Chapter 11 is where you’ll find any and everything you need to know regarding In Service Debt Collection. </a:t>
            </a:r>
            <a:r>
              <a:rPr lang="en-US" sz="1200" b="1"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and final reference is the 3PM chapter 9, this chapter explains the ins and outs procedurally regarding In Service Debt Collection. Please note that this section was recently updated on 25 Jul 2017. </a:t>
            </a:r>
          </a:p>
          <a:p>
            <a:r>
              <a:rPr lang="en-US" sz="1200" kern="1200" dirty="0" smtClean="0">
                <a:solidFill>
                  <a:schemeClr val="tx1"/>
                </a:solidFill>
                <a:effectLst/>
                <a:latin typeface="+mn-lt"/>
                <a:ea typeface="+mn-ea"/>
                <a:cs typeface="+mn-cs"/>
              </a:rPr>
              <a:t>As you all know utilizing references is a critical part of doing our job, there are no short cuts to doing this right </a:t>
            </a:r>
            <a:r>
              <a:rPr lang="en-US" sz="1200" kern="1200" dirty="0" err="1" smtClean="0">
                <a:solidFill>
                  <a:schemeClr val="tx1"/>
                </a:solidFill>
                <a:effectLst/>
                <a:latin typeface="+mn-lt"/>
                <a:ea typeface="+mn-ea"/>
                <a:cs typeface="+mn-cs"/>
              </a:rPr>
              <a:t>ya’ll</a:t>
            </a:r>
            <a:r>
              <a:rPr lang="en-US" sz="1200" kern="1200" dirty="0" smtClean="0">
                <a:solidFill>
                  <a:schemeClr val="tx1"/>
                </a:solidFill>
                <a:effectLst/>
                <a:latin typeface="+mn-lt"/>
                <a:ea typeface="+mn-ea"/>
                <a:cs typeface="+mn-cs"/>
              </a:rPr>
              <a:t>, get in there do your research and go out and be the premier HR specialists you are! Now that I’m off my soap box I'm going to hand the floor to the man, the myth, the legend…..Mr. Charlie </a:t>
            </a:r>
            <a:r>
              <a:rPr lang="en-US" sz="1200" kern="1200" dirty="0" err="1" smtClean="0">
                <a:solidFill>
                  <a:schemeClr val="tx1"/>
                </a:solidFill>
                <a:effectLst/>
                <a:latin typeface="+mn-lt"/>
                <a:ea typeface="+mn-ea"/>
                <a:cs typeface="+mn-cs"/>
              </a:rPr>
              <a:t>Bartocci</a:t>
            </a:r>
            <a:r>
              <a:rPr lang="en-US" sz="1200" kern="1200" dirty="0" smtClean="0">
                <a:solidFill>
                  <a:schemeClr val="tx1"/>
                </a:solidFill>
                <a:effectLst/>
                <a:latin typeface="+mn-lt"/>
                <a:ea typeface="+mn-ea"/>
                <a:cs typeface="+mn-cs"/>
              </a:rPr>
              <a:t>. Take it away my man!</a:t>
            </a:r>
            <a:endParaRPr lang="en-US" sz="1200" kern="1200" dirty="0">
              <a:solidFill>
                <a:schemeClr val="tx1"/>
              </a:solidFill>
              <a:effectLst/>
              <a:latin typeface="+mn-lt"/>
              <a:ea typeface="+mn-ea"/>
              <a:cs typeface="+mn-cs"/>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C2A069B-EA57-4B8C-988A-D8E8DA362C6D}" type="slidenum">
              <a:rPr lang="en-US" altLang="en-US"/>
              <a:pPr/>
              <a:t>3</a:t>
            </a:fld>
            <a:endParaRPr lang="en-US" altLang="en-US"/>
          </a:p>
        </p:txBody>
      </p:sp>
    </p:spTree>
    <p:extLst>
      <p:ext uri="{BB962C8B-B14F-4D97-AF65-F5344CB8AC3E}">
        <p14:creationId xmlns:p14="http://schemas.microsoft.com/office/powerpoint/2010/main" val="701698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30 – </a:t>
            </a:r>
            <a:r>
              <a:rPr lang="en-US" sz="1200" b="1" kern="1200" dirty="0" err="1" smtClean="0">
                <a:solidFill>
                  <a:schemeClr val="tx1"/>
                </a:solidFill>
                <a:effectLst/>
                <a:latin typeface="+mn-lt"/>
                <a:ea typeface="+mn-ea"/>
                <a:cs typeface="+mn-cs"/>
              </a:rPr>
              <a:t>Maddy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instance number and the Unique Accumulator will always match. That is what identifies each debt in the Accumulators (which Sandi will show you in a few moments).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Debt Amount is the total for this In-service debt. This debt amount is $1006.20.</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Percent of DE is scheduled to start collecting the debt at 15% of the member’s disposable earnings.</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Taxability Effect says that this debt has no effect on taxable income for the year.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Debt Originating Year for this debt was in 2015.</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Debt Type in this case is a System Generated Payroll Overpayment.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Comments shows the pay calendar when the debt was established. For this one, it is showing End-Month September of 2015.  Notice there are no lines on the notepad, which as Charlie explained is another indicator that this is a system-generated debt vice a PPC manually created debt. Now that we know which calendar we need, we can dive into our next topic… </a:t>
            </a:r>
          </a:p>
          <a:p>
            <a:pPr eaLnBrk="1" hangingPunct="1"/>
            <a:endParaRPr lang="en-US" dirty="0" smtClean="0"/>
          </a:p>
        </p:txBody>
      </p:sp>
      <p:sp>
        <p:nvSpPr>
          <p:cNvPr id="4" name="Slide Number Placeholder 3"/>
          <p:cNvSpPr>
            <a:spLocks noGrp="1"/>
          </p:cNvSpPr>
          <p:nvPr>
            <p:ph type="sldNum" sz="quarter" idx="10"/>
          </p:nvPr>
        </p:nvSpPr>
        <p:spPr/>
        <p:txBody>
          <a:bodyPr/>
          <a:lstStyle/>
          <a:p>
            <a:fld id="{9484670A-86D8-43B4-A7C9-04159DA74882}" type="slidenum">
              <a:rPr lang="en-US" smtClean="0"/>
              <a:pPr/>
              <a:t>30</a:t>
            </a:fld>
            <a:endParaRPr lang="en-US"/>
          </a:p>
        </p:txBody>
      </p:sp>
    </p:spTree>
    <p:extLst>
      <p:ext uri="{BB962C8B-B14F-4D97-AF65-F5344CB8AC3E}">
        <p14:creationId xmlns:p14="http://schemas.microsoft.com/office/powerpoint/2010/main" val="3524785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31 – </a:t>
            </a:r>
            <a:r>
              <a:rPr lang="en-US" sz="1200" b="1" kern="1200" dirty="0" err="1" smtClean="0">
                <a:solidFill>
                  <a:schemeClr val="tx1"/>
                </a:solidFill>
                <a:effectLst/>
                <a:latin typeface="+mn-lt"/>
                <a:ea typeface="+mn-ea"/>
                <a:cs typeface="+mn-cs"/>
              </a:rPr>
              <a:t>Maddy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Number 3 for our Top 10 Tuesday is the Pay Calculation Results. It is also found on the Pay Processing Shortcuts pagelet and is where you should be reviewing all earnings, deductions and accumulators. We need to go here to review the calendar when the debt was originally built.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pPr/>
              <a:t>31</a:t>
            </a:fld>
            <a:endParaRPr lang="en-US"/>
          </a:p>
        </p:txBody>
      </p:sp>
    </p:spTree>
    <p:extLst>
      <p:ext uri="{BB962C8B-B14F-4D97-AF65-F5344CB8AC3E}">
        <p14:creationId xmlns:p14="http://schemas.microsoft.com/office/powerpoint/2010/main" val="1697187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32 – </a:t>
            </a:r>
            <a:r>
              <a:rPr lang="en-US" sz="1200" b="1" kern="1200" dirty="0" err="1" smtClean="0">
                <a:solidFill>
                  <a:schemeClr val="tx1"/>
                </a:solidFill>
                <a:effectLst/>
                <a:latin typeface="+mn-lt"/>
                <a:ea typeface="+mn-ea"/>
                <a:cs typeface="+mn-cs"/>
              </a:rPr>
              <a:t>Maddy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on the Calendar for End Month September of 2015.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pPr/>
              <a:t>32</a:t>
            </a:fld>
            <a:endParaRPr lang="en-US"/>
          </a:p>
        </p:txBody>
      </p:sp>
    </p:spTree>
    <p:extLst>
      <p:ext uri="{BB962C8B-B14F-4D97-AF65-F5344CB8AC3E}">
        <p14:creationId xmlns:p14="http://schemas.microsoft.com/office/powerpoint/2010/main" val="2208278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33 – </a:t>
            </a:r>
            <a:r>
              <a:rPr lang="en-US" sz="1200" b="1" kern="1200" dirty="0" err="1" smtClean="0">
                <a:solidFill>
                  <a:schemeClr val="tx1"/>
                </a:solidFill>
                <a:effectLst/>
                <a:latin typeface="+mn-lt"/>
                <a:ea typeface="+mn-ea"/>
                <a:cs typeface="+mn-cs"/>
              </a:rPr>
              <a:t>Maddy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Always click the Earnings and Deductions tab first.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pPr/>
              <a:t>33</a:t>
            </a:fld>
            <a:endParaRPr lang="en-US"/>
          </a:p>
        </p:txBody>
      </p:sp>
    </p:spTree>
    <p:extLst>
      <p:ext uri="{BB962C8B-B14F-4D97-AF65-F5344CB8AC3E}">
        <p14:creationId xmlns:p14="http://schemas.microsoft.com/office/powerpoint/2010/main" val="3825774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34 – </a:t>
            </a:r>
            <a:r>
              <a:rPr lang="en-US" sz="1200" b="1" kern="1200" dirty="0" err="1" smtClean="0">
                <a:solidFill>
                  <a:schemeClr val="tx1"/>
                </a:solidFill>
                <a:effectLst/>
                <a:latin typeface="+mn-lt"/>
                <a:ea typeface="+mn-ea"/>
                <a:cs typeface="+mn-cs"/>
              </a:rPr>
              <a:t>Maddy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click Last.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pPr/>
              <a:t>34</a:t>
            </a:fld>
            <a:endParaRPr lang="en-US"/>
          </a:p>
        </p:txBody>
      </p:sp>
    </p:spTree>
    <p:extLst>
      <p:ext uri="{BB962C8B-B14F-4D97-AF65-F5344CB8AC3E}">
        <p14:creationId xmlns:p14="http://schemas.microsoft.com/office/powerpoint/2010/main" val="3419423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35 – </a:t>
            </a:r>
            <a:r>
              <a:rPr lang="en-US" sz="1200" b="1" kern="1200" dirty="0" err="1" smtClean="0">
                <a:solidFill>
                  <a:schemeClr val="tx1"/>
                </a:solidFill>
                <a:effectLst/>
                <a:latin typeface="+mn-lt"/>
                <a:ea typeface="+mn-ea"/>
                <a:cs typeface="+mn-cs"/>
              </a:rPr>
              <a:t>Maddy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View All.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pPr/>
              <a:t>35</a:t>
            </a:fld>
            <a:endParaRPr lang="en-US"/>
          </a:p>
        </p:txBody>
      </p:sp>
    </p:spTree>
    <p:extLst>
      <p:ext uri="{BB962C8B-B14F-4D97-AF65-F5344CB8AC3E}">
        <p14:creationId xmlns:p14="http://schemas.microsoft.com/office/powerpoint/2010/main" val="3193290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36 – </a:t>
            </a:r>
            <a:r>
              <a:rPr lang="en-US" sz="1200" b="1" kern="1200" dirty="0" err="1" smtClean="0">
                <a:solidFill>
                  <a:schemeClr val="tx1"/>
                </a:solidFill>
                <a:effectLst/>
                <a:latin typeface="+mn-lt"/>
                <a:ea typeface="+mn-ea"/>
                <a:cs typeface="+mn-cs"/>
              </a:rPr>
              <a:t>Maddy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Anytime you see the word DELTA before an earning or deduction, it means that something happened retroactively. Notice the amount of $1006.20 is the exact same amount we saw for the instance #3 debt. So now we can tell the member that his debt is for a retroactive civilian clothing allowance. That’s all I have for today…bring us home, Sandi!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pPr/>
              <a:t>36</a:t>
            </a:fld>
            <a:endParaRPr lang="en-US"/>
          </a:p>
        </p:txBody>
      </p:sp>
    </p:spTree>
    <p:extLst>
      <p:ext uri="{BB962C8B-B14F-4D97-AF65-F5344CB8AC3E}">
        <p14:creationId xmlns:p14="http://schemas.microsoft.com/office/powerpoint/2010/main" val="4165714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37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Greetings everyone! I am here today with number 2 and how to find, read and understand debt balances. SPO and admin shops are always helping members with this topic since they all work so differently in DA. </a:t>
            </a:r>
            <a:r>
              <a:rPr lang="en-US" sz="1200" kern="1200" dirty="0" err="1" smtClean="0">
                <a:solidFill>
                  <a:schemeClr val="tx1"/>
                </a:solidFill>
                <a:effectLst/>
                <a:latin typeface="+mn-lt"/>
                <a:ea typeface="+mn-ea"/>
                <a:cs typeface="+mn-cs"/>
              </a:rPr>
              <a:t>Maddy</a:t>
            </a:r>
            <a:r>
              <a:rPr lang="en-US" sz="1200" kern="1200" dirty="0" smtClean="0">
                <a:solidFill>
                  <a:schemeClr val="tx1"/>
                </a:solidFill>
                <a:effectLst/>
                <a:latin typeface="+mn-lt"/>
                <a:ea typeface="+mn-ea"/>
                <a:cs typeface="+mn-cs"/>
              </a:rPr>
              <a:t> already went into detail about this first step but it is the most important.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main reason for going to the EABP is to get the instance number for the Advance payback or In-service Debt that a member is questioning.  Next go to the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Pay Calculation Results link, find the most recent calendar, and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accumulators tab. The next few slides will show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how the in-service debts work and appear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how Advances that are being paid back work and appear and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how to tell whether or not a member has an SGLI debt or credit in the system. </a:t>
            </a:r>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37</a:t>
            </a:fld>
            <a:endParaRPr lang="en-US"/>
          </a:p>
        </p:txBody>
      </p:sp>
    </p:spTree>
    <p:extLst>
      <p:ext uri="{BB962C8B-B14F-4D97-AF65-F5344CB8AC3E}">
        <p14:creationId xmlns:p14="http://schemas.microsoft.com/office/powerpoint/2010/main" val="44608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38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screen shot shows the importance of knowing the instance number when researching a debt in the pay calculation results. To see these numbers, you have to click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Expand All Icon to see the User Key 1 column. A member may have several debts showing in this section and I will explain more about why in the next few slides.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Also note that the order is random and may not appear in this order each time you look through each pay calendar. </a:t>
            </a:r>
            <a:r>
              <a:rPr lang="en-US" sz="1200" b="1"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38</a:t>
            </a:fld>
            <a:endParaRPr lang="en-US"/>
          </a:p>
        </p:txBody>
      </p:sp>
    </p:spTree>
    <p:extLst>
      <p:ext uri="{BB962C8B-B14F-4D97-AF65-F5344CB8AC3E}">
        <p14:creationId xmlns:p14="http://schemas.microsoft.com/office/powerpoint/2010/main" val="2202696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39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June mid-month calendar, our member’s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Accumulators tab Custom Period section shows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an Advance Balance of $250.00 and an In-Service Debt </a:t>
            </a:r>
            <a:r>
              <a:rPr lang="en-US" sz="1200" b="1" kern="1200" dirty="0" smtClean="0">
                <a:solidFill>
                  <a:schemeClr val="tx1"/>
                </a:solidFill>
                <a:effectLst/>
                <a:latin typeface="+mn-lt"/>
                <a:ea typeface="+mn-ea"/>
                <a:cs typeface="+mn-cs"/>
              </a:rPr>
              <a:t>Deduction</a:t>
            </a:r>
            <a:r>
              <a:rPr lang="en-US" sz="1200" kern="1200" dirty="0" smtClean="0">
                <a:solidFill>
                  <a:schemeClr val="tx1"/>
                </a:solidFill>
                <a:effectLst/>
                <a:latin typeface="+mn-lt"/>
                <a:ea typeface="+mn-ea"/>
                <a:cs typeface="+mn-cs"/>
              </a:rPr>
              <a:t> Balance of over $18,000.00. This is an example of the difference between how an Advance is paid in full verses how an overpayment or debt is paid in full in Direct Access.  Advances DECREASE in this section and show a remaining balance owed. </a:t>
            </a:r>
            <a:r>
              <a:rPr lang="en-US" sz="1200" b="1" kern="1200" dirty="0" smtClean="0">
                <a:solidFill>
                  <a:schemeClr val="tx1"/>
                </a:solidFill>
                <a:effectLst/>
                <a:latin typeface="+mn-lt"/>
                <a:ea typeface="+mn-ea"/>
                <a:cs typeface="+mn-cs"/>
              </a:rPr>
              <a:t>(CLICK)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39</a:t>
            </a:fld>
            <a:endParaRPr lang="en-US"/>
          </a:p>
        </p:txBody>
      </p:sp>
    </p:spTree>
    <p:extLst>
      <p:ext uri="{BB962C8B-B14F-4D97-AF65-F5344CB8AC3E}">
        <p14:creationId xmlns:p14="http://schemas.microsoft.com/office/powerpoint/2010/main" val="405749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 – Charlie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Hello everyone…Number 9 on our Top 10 list…we are going to outline the Types of Debts a member may incur.  Here are a few of the most common debts for a member that may require PPC to process a debt against their pay account.</a:t>
            </a:r>
          </a:p>
          <a:p>
            <a:r>
              <a:rPr lang="en-US" sz="1200" kern="1200" dirty="0" smtClean="0">
                <a:solidFill>
                  <a:schemeClr val="tx1"/>
                </a:solidFill>
                <a:effectLst/>
                <a:latin typeface="+mn-lt"/>
                <a:ea typeface="+mn-ea"/>
                <a:cs typeface="+mn-cs"/>
              </a:rPr>
              <a:t>(click) The number one type of debt is due to Overpayments of Pay and Allowances.  Sometimes these overpayments are unavoidable due to PCS transfer.  These debts are usually due to either the information not presented to the SPO timely, or timely processing the information in direct access.  An example would be when a member changes dependency and the source documents are not forwarded to the SPO timely.  So members, whenever your dependency changes, be sure to provide the required documents as soon as you can.  For the SPOs, these overpayments occur when these documents are not processed timely in Direct Access.  The result is over or underpayment of housing allowances and O’CONUS COLA.</a:t>
            </a:r>
          </a:p>
          <a:p>
            <a:r>
              <a:rPr lang="en-US" sz="1200" kern="1200" dirty="0" smtClean="0">
                <a:solidFill>
                  <a:schemeClr val="tx1"/>
                </a:solidFill>
                <a:effectLst/>
                <a:latin typeface="+mn-lt"/>
                <a:ea typeface="+mn-ea"/>
                <a:cs typeface="+mn-cs"/>
              </a:rPr>
              <a:t>(click) Another debt created in DA is when the Finance Center notifies PPC when members do not liquidate, or submit timely travel claims.  When this happens unliquidated advances, travel claims or when a member fails to submit a required travel audit package to PPC.</a:t>
            </a:r>
          </a:p>
          <a:p>
            <a:r>
              <a:rPr lang="en-US" sz="1200" kern="1200" dirty="0" smtClean="0">
                <a:solidFill>
                  <a:schemeClr val="tx1"/>
                </a:solidFill>
                <a:effectLst/>
                <a:latin typeface="+mn-lt"/>
                <a:ea typeface="+mn-ea"/>
                <a:cs typeface="+mn-cs"/>
              </a:rPr>
              <a:t>(click) Garnishments…there are several types of garnishments but mostly they are Involuntary directed by court order, many are for court ordered support for dependents.</a:t>
            </a:r>
          </a:p>
          <a:p>
            <a:r>
              <a:rPr lang="en-US" sz="1200" kern="1200" dirty="0" smtClean="0">
                <a:solidFill>
                  <a:schemeClr val="tx1"/>
                </a:solidFill>
                <a:effectLst/>
                <a:latin typeface="+mn-lt"/>
                <a:ea typeface="+mn-ea"/>
                <a:cs typeface="+mn-cs"/>
              </a:rPr>
              <a:t>(click) When you purchase uniform items from the Uniform Distribution Center, a debt is processed to check a member pay for those items.</a:t>
            </a:r>
          </a:p>
          <a:p>
            <a:r>
              <a:rPr lang="en-US" sz="1200" kern="1200" dirty="0" smtClean="0">
                <a:solidFill>
                  <a:schemeClr val="tx1"/>
                </a:solidFill>
                <a:effectLst/>
                <a:latin typeface="+mn-lt"/>
                <a:ea typeface="+mn-ea"/>
                <a:cs typeface="+mn-cs"/>
              </a:rPr>
              <a:t>(click) Tuition assistance recoupments…these are created when a member fails to complete the TA process, either by failing to report course  completion or when a member fails to complete a course when tuition assistance funds were used.</a:t>
            </a:r>
          </a:p>
          <a:p>
            <a:r>
              <a:rPr lang="en-US" sz="1200" kern="1200" dirty="0" smtClean="0">
                <a:solidFill>
                  <a:schemeClr val="tx1"/>
                </a:solidFill>
                <a:effectLst/>
                <a:latin typeface="+mn-lt"/>
                <a:ea typeface="+mn-ea"/>
                <a:cs typeface="+mn-cs"/>
              </a:rPr>
              <a:t>(click) Non-Appropriated Funds Activities and Army Air Force Exchange System…when members fail to pay their credit card debts to these agencies, the agency submits a requests for the CG for repayment from a members pay account.</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4</a:t>
            </a:fld>
            <a:endParaRPr lang="en-US"/>
          </a:p>
        </p:txBody>
      </p:sp>
    </p:spTree>
    <p:extLst>
      <p:ext uri="{BB962C8B-B14F-4D97-AF65-F5344CB8AC3E}">
        <p14:creationId xmlns:p14="http://schemas.microsoft.com/office/powerpoint/2010/main" val="516485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40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Notice on this end month June calendar that the Advance payback no longer appears and that the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In-service debt deduction balance is INCREASING. Because it is a DEDUCTION balance, it will continue to increase until the entire $21,112.50 debt is collected in full. Since it is not a zero balance like our Advance has now, it will remain in this custom period section forever. </a:t>
            </a:r>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40</a:t>
            </a:fld>
            <a:endParaRPr lang="en-US"/>
          </a:p>
        </p:txBody>
      </p:sp>
    </p:spTree>
    <p:extLst>
      <p:ext uri="{BB962C8B-B14F-4D97-AF65-F5344CB8AC3E}">
        <p14:creationId xmlns:p14="http://schemas.microsoft.com/office/powerpoint/2010/main" val="1086015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41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we are going to look at insurance balances. Until SGLI is no longer being deducted from pay in Direct Access,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cumulative amounts for SGLI, TSGLI, FSGLI will display in the Accumulators tab of the Pay Calculation Results Custom Period section as well. </a:t>
            </a:r>
            <a:r>
              <a:rPr lang="en-US" sz="1200" b="1"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member’s Accumulator results shows how the element names appear. In this example the amount is a positive number. Does everyone know what that means??? (WAIT) Well it means that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this member is in arrears these amounts and from the looks of it, it covers 2 months of pay deductions. </a:t>
            </a:r>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41</a:t>
            </a:fld>
            <a:endParaRPr lang="en-US"/>
          </a:p>
        </p:txBody>
      </p:sp>
    </p:spTree>
    <p:extLst>
      <p:ext uri="{BB962C8B-B14F-4D97-AF65-F5344CB8AC3E}">
        <p14:creationId xmlns:p14="http://schemas.microsoft.com/office/powerpoint/2010/main" val="2919965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42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next example shows a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prepayment made by check or credit card to PPC to cover several months of not drilling. As the member does not drill,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these amounts will move toward $0.00.  It is important to note that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negative amounts mean the member has a credit. IF the member does happen to drill during this time frame, the insurance premium will be deducted from the members current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NOT this credit line. Sometimes refunds are owed if a member separates from the Coast Guard before this credit is used in full. </a:t>
            </a:r>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42</a:t>
            </a:fld>
            <a:endParaRPr lang="en-US"/>
          </a:p>
        </p:txBody>
      </p:sp>
    </p:spTree>
    <p:extLst>
      <p:ext uri="{BB962C8B-B14F-4D97-AF65-F5344CB8AC3E}">
        <p14:creationId xmlns:p14="http://schemas.microsoft.com/office/powerpoint/2010/main" val="4291020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43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lastly, I am going to cover the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debt collection process when a member separates with a debt balance still owed. The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separations team here at PPC uses all available remaining pay to offset the debt amount still owed.  If you are aware of this debt and if caught timely, you, the member has the opportunity to call PPC and make a credit card payment before the debt is sent to the Finance Center for further collection processes. Once </a:t>
            </a:r>
            <a:r>
              <a:rPr lang="en-US" sz="1200" b="1" kern="1200" dirty="0" smtClean="0">
                <a:solidFill>
                  <a:schemeClr val="tx1"/>
                </a:solidFill>
                <a:effectLst/>
                <a:latin typeface="+mn-lt"/>
                <a:ea typeface="+mn-ea"/>
                <a:cs typeface="+mn-cs"/>
              </a:rPr>
              <a:t>(CLICK) </a:t>
            </a:r>
            <a:r>
              <a:rPr lang="en-US" sz="1200" kern="1200" dirty="0" err="1" smtClean="0">
                <a:solidFill>
                  <a:schemeClr val="tx1"/>
                </a:solidFill>
                <a:effectLst/>
                <a:latin typeface="+mn-lt"/>
                <a:ea typeface="+mn-ea"/>
                <a:cs typeface="+mn-cs"/>
              </a:rPr>
              <a:t>Fincen</a:t>
            </a:r>
            <a:r>
              <a:rPr lang="en-US" sz="1200" kern="1200" dirty="0" smtClean="0">
                <a:solidFill>
                  <a:schemeClr val="tx1"/>
                </a:solidFill>
                <a:effectLst/>
                <a:latin typeface="+mn-lt"/>
                <a:ea typeface="+mn-ea"/>
                <a:cs typeface="+mn-cs"/>
              </a:rPr>
              <a:t> gets the notification for a debt from the SEPS team, they will notify you and try to collect the debt within a 90 day period </a:t>
            </a:r>
            <a:r>
              <a:rPr lang="en-US" sz="1200" b="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they </a:t>
            </a:r>
            <a:r>
              <a:rPr lang="en-US" sz="1200" b="1" kern="1200" dirty="0" smtClean="0">
                <a:solidFill>
                  <a:schemeClr val="tx1"/>
                </a:solidFill>
                <a:effectLst/>
                <a:latin typeface="+mn-lt"/>
                <a:ea typeface="+mn-ea"/>
                <a:cs typeface="+mn-cs"/>
              </a:rPr>
              <a:t>do not </a:t>
            </a:r>
            <a:r>
              <a:rPr lang="en-US" sz="1200" kern="1200" dirty="0" smtClean="0">
                <a:solidFill>
                  <a:schemeClr val="tx1"/>
                </a:solidFill>
                <a:effectLst/>
                <a:latin typeface="+mn-lt"/>
                <a:ea typeface="+mn-ea"/>
                <a:cs typeface="+mn-cs"/>
              </a:rPr>
              <a:t>take payment plans!! Also during this time, </a:t>
            </a:r>
            <a:r>
              <a:rPr lang="en-US" sz="1200" kern="1200" dirty="0" err="1" smtClean="0">
                <a:solidFill>
                  <a:schemeClr val="tx1"/>
                </a:solidFill>
                <a:effectLst/>
                <a:latin typeface="+mn-lt"/>
                <a:ea typeface="+mn-ea"/>
                <a:cs typeface="+mn-cs"/>
              </a:rPr>
              <a:t>Fincen</a:t>
            </a:r>
            <a:r>
              <a:rPr lang="en-US" sz="1200" kern="1200" dirty="0" smtClean="0">
                <a:solidFill>
                  <a:schemeClr val="tx1"/>
                </a:solidFill>
                <a:effectLst/>
                <a:latin typeface="+mn-lt"/>
                <a:ea typeface="+mn-ea"/>
                <a:cs typeface="+mn-cs"/>
              </a:rPr>
              <a:t> adds penalties, fees, and interest to the debt until it is paid in full. Here is where it gets really ugly. On day 91, if the debt is not collected in full, the remainder is forwarded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to the United States Treasury Department for collection. This is a credit history score destroyer AND Treasury charges an immediate 25% against the principle amount when they receive it. So a $500.00 debt is now up to $625.00 not including all of the additional penalties, fees and interest that Treasury charges every month until it is collected in full. Oh and one other thing-as of 2010 there is no statute of limitations for collecting on government owed debts. I have seen a lot of bankruptcy claims in my time at PPC because of large debts owed to the CG. So</a:t>
            </a:r>
            <a:r>
              <a:rPr lang="en-US" sz="1200" b="1" kern="1200" dirty="0" smtClean="0">
                <a:solidFill>
                  <a:schemeClr val="tx1"/>
                </a:solidFill>
                <a:effectLst/>
                <a:latin typeface="+mn-lt"/>
                <a:ea typeface="+mn-ea"/>
                <a:cs typeface="+mn-cs"/>
              </a:rPr>
              <a:t> (CLICK) </a:t>
            </a:r>
            <a:r>
              <a:rPr lang="en-US" sz="1200" kern="1200" dirty="0" smtClean="0">
                <a:solidFill>
                  <a:schemeClr val="tx1"/>
                </a:solidFill>
                <a:effectLst/>
                <a:latin typeface="+mn-lt"/>
                <a:ea typeface="+mn-ea"/>
                <a:cs typeface="+mn-cs"/>
              </a:rPr>
              <a:t>to keep from ruining your credit after separating, talk to your SPO and know what needs to be done to make sure you are not overpaid, or pay off your debt ASAP. </a:t>
            </a:r>
            <a:r>
              <a:rPr lang="en-US" sz="1200" b="1" kern="1200" dirty="0" smtClean="0">
                <a:solidFill>
                  <a:schemeClr val="tx1"/>
                </a:solidFill>
                <a:effectLst/>
                <a:latin typeface="+mn-lt"/>
                <a:ea typeface="+mn-ea"/>
                <a:cs typeface="+mn-cs"/>
              </a:rPr>
              <a:t>(CLICK)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43</a:t>
            </a:fld>
            <a:endParaRPr lang="en-US"/>
          </a:p>
        </p:txBody>
      </p:sp>
    </p:spTree>
    <p:extLst>
      <p:ext uri="{BB962C8B-B14F-4D97-AF65-F5344CB8AC3E}">
        <p14:creationId xmlns:p14="http://schemas.microsoft.com/office/powerpoint/2010/main" val="554100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44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we are finally at Number 1 and I am going to troubleshoot a member’s </a:t>
            </a:r>
            <a:r>
              <a:rPr lang="en-US" sz="1200" kern="1200" dirty="0" err="1" smtClean="0">
                <a:solidFill>
                  <a:schemeClr val="tx1"/>
                </a:solidFill>
                <a:effectLst/>
                <a:latin typeface="+mn-lt"/>
                <a:ea typeface="+mn-ea"/>
                <a:cs typeface="+mn-cs"/>
              </a:rPr>
              <a:t>payslip</a:t>
            </a:r>
            <a:r>
              <a:rPr lang="en-US" sz="1200" kern="1200" dirty="0" smtClean="0">
                <a:solidFill>
                  <a:schemeClr val="tx1"/>
                </a:solidFill>
                <a:effectLst/>
                <a:latin typeface="+mn-lt"/>
                <a:ea typeface="+mn-ea"/>
                <a:cs typeface="+mn-cs"/>
              </a:rPr>
              <a:t> from start to finish. I will be reiterating some of what Charlie and </a:t>
            </a:r>
            <a:r>
              <a:rPr lang="en-US" sz="1200" kern="1200" dirty="0" err="1" smtClean="0">
                <a:solidFill>
                  <a:schemeClr val="tx1"/>
                </a:solidFill>
                <a:effectLst/>
                <a:latin typeface="+mn-lt"/>
                <a:ea typeface="+mn-ea"/>
                <a:cs typeface="+mn-cs"/>
              </a:rPr>
              <a:t>Maddy</a:t>
            </a:r>
            <a:r>
              <a:rPr lang="en-US" sz="1200" kern="1200" dirty="0" smtClean="0">
                <a:solidFill>
                  <a:schemeClr val="tx1"/>
                </a:solidFill>
                <a:effectLst/>
                <a:latin typeface="+mn-lt"/>
                <a:ea typeface="+mn-ea"/>
                <a:cs typeface="+mn-cs"/>
              </a:rPr>
              <a:t> already talked about in previous numbers but this will be a great refresher for all the parts that a debt touches in Direct Access. Let’s start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here with the most current remarks section on a </a:t>
            </a:r>
            <a:r>
              <a:rPr lang="en-US" sz="1200" kern="1200" dirty="0" err="1" smtClean="0">
                <a:solidFill>
                  <a:schemeClr val="tx1"/>
                </a:solidFill>
                <a:effectLst/>
                <a:latin typeface="+mn-lt"/>
                <a:ea typeface="+mn-ea"/>
                <a:cs typeface="+mn-cs"/>
              </a:rPr>
              <a:t>payslip</a:t>
            </a:r>
            <a:r>
              <a:rPr lang="en-US" sz="1200" kern="1200" dirty="0" smtClean="0">
                <a:solidFill>
                  <a:schemeClr val="tx1"/>
                </a:solidFill>
                <a:effectLst/>
                <a:latin typeface="+mn-lt"/>
                <a:ea typeface="+mn-ea"/>
                <a:cs typeface="+mn-cs"/>
              </a:rPr>
              <a:t> showing our member has a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$614.10 debt. This is great information on the </a:t>
            </a:r>
            <a:r>
              <a:rPr lang="en-US" sz="1200" kern="1200" dirty="0" err="1" smtClean="0">
                <a:solidFill>
                  <a:schemeClr val="tx1"/>
                </a:solidFill>
                <a:effectLst/>
                <a:latin typeface="+mn-lt"/>
                <a:ea typeface="+mn-ea"/>
                <a:cs typeface="+mn-cs"/>
              </a:rPr>
              <a:t>payslip</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but</a:t>
            </a:r>
            <a:r>
              <a:rPr lang="en-US" sz="1200" kern="1200" dirty="0" smtClean="0">
                <a:solidFill>
                  <a:schemeClr val="tx1"/>
                </a:solidFill>
                <a:effectLst/>
                <a:latin typeface="+mn-lt"/>
                <a:ea typeface="+mn-ea"/>
                <a:cs typeface="+mn-cs"/>
              </a:rPr>
              <a:t> it does not explain what the debt is for on the </a:t>
            </a:r>
            <a:r>
              <a:rPr lang="en-US" sz="1200" kern="1200" dirty="0" err="1" smtClean="0">
                <a:solidFill>
                  <a:schemeClr val="tx1"/>
                </a:solidFill>
                <a:effectLst/>
                <a:latin typeface="+mn-lt"/>
                <a:ea typeface="+mn-ea"/>
                <a:cs typeface="+mn-cs"/>
              </a:rPr>
              <a:t>payslip</a:t>
            </a:r>
            <a:r>
              <a:rPr lang="en-US" sz="1200" kern="1200" dirty="0" smtClean="0">
                <a:solidFill>
                  <a:schemeClr val="tx1"/>
                </a:solidFill>
                <a:effectLst/>
                <a:latin typeface="+mn-lt"/>
                <a:ea typeface="+mn-ea"/>
                <a:cs typeface="+mn-cs"/>
              </a:rPr>
              <a:t>. Like Matt discussed previously, since the amount is under $1,000.00, they received no notification or explanation on this debt by email and they want to know what this debt is for. Like I said earlier, first and always foremost I will go to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members EABP and find an open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EABP row.  Next I will click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on the In </a:t>
            </a:r>
            <a:r>
              <a:rPr lang="en-US" sz="1200" kern="1200" dirty="0" err="1" smtClean="0">
                <a:solidFill>
                  <a:schemeClr val="tx1"/>
                </a:solidFill>
                <a:effectLst/>
                <a:latin typeface="+mn-lt"/>
                <a:ea typeface="+mn-ea"/>
                <a:cs typeface="+mn-cs"/>
              </a:rPr>
              <a:t>Serv</a:t>
            </a:r>
            <a:r>
              <a:rPr lang="en-US" sz="1200" kern="1200" dirty="0" smtClean="0">
                <a:solidFill>
                  <a:schemeClr val="tx1"/>
                </a:solidFill>
                <a:effectLst/>
                <a:latin typeface="+mn-lt"/>
                <a:ea typeface="+mn-ea"/>
                <a:cs typeface="+mn-cs"/>
              </a:rPr>
              <a:t> Debt link to research more information about this debt. </a:t>
            </a:r>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44</a:t>
            </a:fld>
            <a:endParaRPr lang="en-US"/>
          </a:p>
        </p:txBody>
      </p:sp>
    </p:spTree>
    <p:extLst>
      <p:ext uri="{BB962C8B-B14F-4D97-AF65-F5344CB8AC3E}">
        <p14:creationId xmlns:p14="http://schemas.microsoft.com/office/powerpoint/2010/main" val="2845729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45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link opens we scroll to the Required Fields section to make sure that it is the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correct debt amount and to see if MAS or the system has provided any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information in the Comments Field. Since this particular comment gives us the mid-month June calendar to look at, we know that it must be a system generated debt and we will </a:t>
            </a:r>
            <a:r>
              <a:rPr lang="en-US" sz="1200" b="1" kern="1200" dirty="0" smtClean="0">
                <a:solidFill>
                  <a:schemeClr val="tx1"/>
                </a:solidFill>
                <a:effectLst/>
                <a:latin typeface="+mn-lt"/>
                <a:ea typeface="+mn-ea"/>
                <a:cs typeface="+mn-cs"/>
              </a:rPr>
              <a:t>have</a:t>
            </a:r>
            <a:r>
              <a:rPr lang="en-US" sz="1200" kern="1200" dirty="0" smtClean="0">
                <a:solidFill>
                  <a:schemeClr val="tx1"/>
                </a:solidFill>
                <a:effectLst/>
                <a:latin typeface="+mn-lt"/>
                <a:ea typeface="+mn-ea"/>
                <a:cs typeface="+mn-cs"/>
              </a:rPr>
              <a:t> to go to the Pay Calculation Results to find out what this debt is for. </a:t>
            </a:r>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45</a:t>
            </a:fld>
            <a:endParaRPr lang="en-US"/>
          </a:p>
        </p:txBody>
      </p:sp>
    </p:spTree>
    <p:extLst>
      <p:ext uri="{BB962C8B-B14F-4D97-AF65-F5344CB8AC3E}">
        <p14:creationId xmlns:p14="http://schemas.microsoft.com/office/powerpoint/2010/main" val="858807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46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Next go the Pay Calculation Results link and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select the mid-month June calendar that was indicated in the EABP for this debt. (</a:t>
            </a:r>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46</a:t>
            </a:fld>
            <a:endParaRPr lang="en-US"/>
          </a:p>
        </p:txBody>
      </p:sp>
    </p:spTree>
    <p:extLst>
      <p:ext uri="{BB962C8B-B14F-4D97-AF65-F5344CB8AC3E}">
        <p14:creationId xmlns:p14="http://schemas.microsoft.com/office/powerpoint/2010/main" val="23002466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47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here is the best 1, 2, 3, 4 explanation for finding what you need in any pay calendar that I once overheard from a Yeoman in Customer Care. I am pretty sure </a:t>
            </a:r>
            <a:r>
              <a:rPr lang="en-US" sz="1200" kern="1200" dirty="0" err="1" smtClean="0">
                <a:solidFill>
                  <a:schemeClr val="tx1"/>
                </a:solidFill>
                <a:effectLst/>
                <a:latin typeface="+mn-lt"/>
                <a:ea typeface="+mn-ea"/>
                <a:cs typeface="+mn-cs"/>
              </a:rPr>
              <a:t>Maddy</a:t>
            </a:r>
            <a:r>
              <a:rPr lang="en-US" sz="1200" kern="1200" dirty="0" smtClean="0">
                <a:solidFill>
                  <a:schemeClr val="tx1"/>
                </a:solidFill>
                <a:effectLst/>
                <a:latin typeface="+mn-lt"/>
                <a:ea typeface="+mn-ea"/>
                <a:cs typeface="+mn-cs"/>
              </a:rPr>
              <a:t> used these steps as well when she talked about it earlier.</a:t>
            </a:r>
          </a:p>
          <a:p>
            <a:r>
              <a:rPr lang="en-US" sz="1200" kern="120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Click the Earnings and Deductions Tab, #2. </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click Last #3.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Click View All and #4.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scroll. You will notice that the debt shows up as a</a:t>
            </a:r>
            <a:r>
              <a:rPr lang="en-US" sz="1200" b="1" kern="1200" dirty="0" smtClean="0">
                <a:solidFill>
                  <a:schemeClr val="tx1"/>
                </a:solidFill>
                <a:effectLst/>
                <a:latin typeface="+mn-lt"/>
                <a:ea typeface="+mn-ea"/>
                <a:cs typeface="+mn-cs"/>
              </a:rPr>
              <a:t> (CLICK)</a:t>
            </a:r>
            <a:r>
              <a:rPr lang="en-US" sz="1200" kern="1200" dirty="0" smtClean="0">
                <a:solidFill>
                  <a:schemeClr val="tx1"/>
                </a:solidFill>
                <a:effectLst/>
                <a:latin typeface="+mn-lt"/>
                <a:ea typeface="+mn-ea"/>
                <a:cs typeface="+mn-cs"/>
              </a:rPr>
              <a:t> Retro Delta in the Earnings and Deductions tab and in this case it is for BAH. </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47</a:t>
            </a:fld>
            <a:endParaRPr lang="en-US"/>
          </a:p>
        </p:txBody>
      </p:sp>
    </p:spTree>
    <p:extLst>
      <p:ext uri="{BB962C8B-B14F-4D97-AF65-F5344CB8AC3E}">
        <p14:creationId xmlns:p14="http://schemas.microsoft.com/office/powerpoint/2010/main" val="239073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48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still in the Earnings and Deductions tab, click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on the Retro Adjustments tab and then on the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Adjustment Detail link next to the correct debt amount. The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Delta Details page will appear with the information of the breakdown BUT you may need to click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view all again to see the full breakdown. </a:t>
            </a:r>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48</a:t>
            </a:fld>
            <a:endParaRPr lang="en-US"/>
          </a:p>
        </p:txBody>
      </p:sp>
    </p:spTree>
    <p:extLst>
      <p:ext uri="{BB962C8B-B14F-4D97-AF65-F5344CB8AC3E}">
        <p14:creationId xmlns:p14="http://schemas.microsoft.com/office/powerpoint/2010/main" val="35971682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49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will then show all the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calendars that were affected by this adjustment and the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amounts that were affected in each calendar. Sometimes the detail page will only show one affected calendar and sometimes it will show many. Either way, the total of all the calendars listed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should add up to the full debt amount. </a:t>
            </a:r>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49</a:t>
            </a:fld>
            <a:endParaRPr lang="en-US"/>
          </a:p>
        </p:txBody>
      </p:sp>
    </p:spTree>
    <p:extLst>
      <p:ext uri="{BB962C8B-B14F-4D97-AF65-F5344CB8AC3E}">
        <p14:creationId xmlns:p14="http://schemas.microsoft.com/office/powerpoint/2010/main" val="216666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5 - Charlie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Here is a list of other types of debts that may occur.  You can find all the details concerning debts that are processed by PPC in Chapter 9 of the Personnel &amp; Pay Procedures Manual.</a:t>
            </a:r>
          </a:p>
          <a:p>
            <a:r>
              <a:rPr lang="en-US" sz="1200" kern="1200" dirty="0" smtClean="0">
                <a:solidFill>
                  <a:schemeClr val="tx1"/>
                </a:solidFill>
                <a:effectLst/>
                <a:latin typeface="+mn-lt"/>
                <a:ea typeface="+mn-ea"/>
                <a:cs typeface="+mn-cs"/>
              </a:rPr>
              <a:t>OK…that’s all I have on type of debts…CWO McElroy is going to tell us all about debt notifications.</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5</a:t>
            </a:fld>
            <a:endParaRPr lang="en-US"/>
          </a:p>
        </p:txBody>
      </p:sp>
    </p:spTree>
    <p:extLst>
      <p:ext uri="{BB962C8B-B14F-4D97-AF65-F5344CB8AC3E}">
        <p14:creationId xmlns:p14="http://schemas.microsoft.com/office/powerpoint/2010/main" val="1266764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50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according to the members </a:t>
            </a:r>
            <a:r>
              <a:rPr lang="en-US" sz="1200" kern="1200" dirty="0" err="1" smtClean="0">
                <a:solidFill>
                  <a:schemeClr val="tx1"/>
                </a:solidFill>
                <a:effectLst/>
                <a:latin typeface="+mn-lt"/>
                <a:ea typeface="+mn-ea"/>
                <a:cs typeface="+mn-cs"/>
              </a:rPr>
              <a:t>payslip</a:t>
            </a:r>
            <a:r>
              <a:rPr lang="en-US" sz="1200" kern="1200" dirty="0" smtClean="0">
                <a:solidFill>
                  <a:schemeClr val="tx1"/>
                </a:solidFill>
                <a:effectLst/>
                <a:latin typeface="+mn-lt"/>
                <a:ea typeface="+mn-ea"/>
                <a:cs typeface="+mn-cs"/>
              </a:rPr>
              <a:t> the total amount due was less than the full amount, more information will be needed if the member wants to pay the debt in full via Credit card or check. In this case I need to click on the most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recent calendar for the member.  Again the same 4 steps are needed when researching a debt in the </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Accumulator tab. #1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click Accumulators tab, #2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click last, #3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click View All, and #4 scroll to the custom period section. </a:t>
            </a:r>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50</a:t>
            </a:fld>
            <a:endParaRPr lang="en-US"/>
          </a:p>
        </p:txBody>
      </p:sp>
    </p:spTree>
    <p:extLst>
      <p:ext uri="{BB962C8B-B14F-4D97-AF65-F5344CB8AC3E}">
        <p14:creationId xmlns:p14="http://schemas.microsoft.com/office/powerpoint/2010/main" val="30302345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51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shows what monies have been collected on this debt so far. Remember that In-service debts count up in the accumulators section until collected in full. Now we will have to get our handy dandy Phone/calculators out and do some quick math.  We will take our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total debt amount owed,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subtract the amount collected thus far in this calendar to get the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remainder owed to the Coast Guard. Since this </a:t>
            </a:r>
            <a:r>
              <a:rPr lang="en-US" sz="1200" kern="1200" dirty="0" err="1" smtClean="0">
                <a:solidFill>
                  <a:schemeClr val="tx1"/>
                </a:solidFill>
                <a:effectLst/>
                <a:latin typeface="+mn-lt"/>
                <a:ea typeface="+mn-ea"/>
                <a:cs typeface="+mn-cs"/>
              </a:rPr>
              <a:t>Payslip</a:t>
            </a:r>
            <a:r>
              <a:rPr lang="en-US" sz="1200" kern="1200" dirty="0" smtClean="0">
                <a:solidFill>
                  <a:schemeClr val="tx1"/>
                </a:solidFill>
                <a:effectLst/>
                <a:latin typeface="+mn-lt"/>
                <a:ea typeface="+mn-ea"/>
                <a:cs typeface="+mn-cs"/>
              </a:rPr>
              <a:t> example was brought in timely, this amount matched the amount showing as owed on the </a:t>
            </a:r>
            <a:r>
              <a:rPr lang="en-US" sz="1200" kern="1200" dirty="0" err="1" smtClean="0">
                <a:solidFill>
                  <a:schemeClr val="tx1"/>
                </a:solidFill>
                <a:effectLst/>
                <a:latin typeface="+mn-lt"/>
                <a:ea typeface="+mn-ea"/>
                <a:cs typeface="+mn-cs"/>
              </a:rPr>
              <a:t>payslip</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51</a:t>
            </a:fld>
            <a:endParaRPr lang="en-US"/>
          </a:p>
        </p:txBody>
      </p:sp>
    </p:spTree>
    <p:extLst>
      <p:ext uri="{BB962C8B-B14F-4D97-AF65-F5344CB8AC3E}">
        <p14:creationId xmlns:p14="http://schemas.microsoft.com/office/powerpoint/2010/main" val="42222105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52 – Sandi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this information is known,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member has the choice of letting the debt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collect over time from their pay OR calling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PPC customer care to request the number for the contacts here at PPC that take checks, money orders and credit card information.  Remember that no one wants to have a debt or cause someone to have a debt, especially if it is not their fault. And members make sure you are aware of your </a:t>
            </a:r>
            <a:r>
              <a:rPr lang="en-US" sz="1200" kern="1200" dirty="0" err="1" smtClean="0">
                <a:solidFill>
                  <a:schemeClr val="tx1"/>
                </a:solidFill>
                <a:effectLst/>
                <a:latin typeface="+mn-lt"/>
                <a:ea typeface="+mn-ea"/>
                <a:cs typeface="+mn-cs"/>
              </a:rPr>
              <a:t>payslips</a:t>
            </a:r>
            <a:r>
              <a:rPr lang="en-US" sz="1200" kern="1200" dirty="0" smtClean="0">
                <a:solidFill>
                  <a:schemeClr val="tx1"/>
                </a:solidFill>
                <a:effectLst/>
                <a:latin typeface="+mn-lt"/>
                <a:ea typeface="+mn-ea"/>
                <a:cs typeface="+mn-cs"/>
              </a:rPr>
              <a:t> and review them periodically to make sure all the information is correct (meaning addresses and dependent info and voluntary payroll deductions).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When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communications with your SPO, Admin shops and PPC occur, hopefully we can make this process a lot less stressful for everyone. That’s it for number one and now it is time for…</a:t>
            </a:r>
          </a:p>
          <a:p>
            <a:r>
              <a:rPr lang="en-US" sz="1200" b="1" kern="1200" dirty="0" smtClean="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52</a:t>
            </a:fld>
            <a:endParaRPr lang="en-US"/>
          </a:p>
        </p:txBody>
      </p:sp>
    </p:spTree>
    <p:extLst>
      <p:ext uri="{BB962C8B-B14F-4D97-AF65-F5344CB8AC3E}">
        <p14:creationId xmlns:p14="http://schemas.microsoft.com/office/powerpoint/2010/main" val="35903448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53 – Sandi Q &amp; 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…Q&amp;A. We want to make sure you that all your doubts or concerns are covered so start typing in any questions you may still have. And while you are typing in questions I am going to move this downloadable presentation onto the screen so you can click on it to download for future use and reference. And any questions that we can’t answer today will also be available along with this presentation on our webpage in the next few days.…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84670A-86D8-43B4-A7C9-04159DA74882}" type="slidenum">
              <a:rPr lang="en-US" smtClean="0"/>
              <a:t>53</a:t>
            </a:fld>
            <a:endParaRPr lang="en-US"/>
          </a:p>
        </p:txBody>
      </p:sp>
    </p:spTree>
    <p:extLst>
      <p:ext uri="{BB962C8B-B14F-4D97-AF65-F5344CB8AC3E}">
        <p14:creationId xmlns:p14="http://schemas.microsoft.com/office/powerpoint/2010/main" val="25570715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54 – Mr. McElroy – </a:t>
            </a:r>
            <a:r>
              <a:rPr lang="en-US" sz="1200" kern="1200" dirty="0" smtClean="0">
                <a:solidFill>
                  <a:schemeClr val="tx1"/>
                </a:solidFill>
                <a:effectLst/>
                <a:latin typeface="+mn-lt"/>
                <a:ea typeface="+mn-ea"/>
                <a:cs typeface="+mn-cs"/>
              </a:rPr>
              <a:t>Thank you for joining us here today for this edition of our monthly Top 10 Tuesday. Any unanswered questions will be addressed and posted as soon as possible on our P &amp; D webpage so check back soon to find answers to today‘s questions as well as past month’s Q &amp; A postings.  We will also post the link for this recording so you can share it with your shipmates. This concludes the session for today, have a great Coast Guard day!</a:t>
            </a:r>
          </a:p>
          <a:p>
            <a:endParaRPr lang="en-US" dirty="0"/>
          </a:p>
        </p:txBody>
      </p:sp>
      <p:sp>
        <p:nvSpPr>
          <p:cNvPr id="4" name="Slide Number Placeholder 3"/>
          <p:cNvSpPr>
            <a:spLocks noGrp="1"/>
          </p:cNvSpPr>
          <p:nvPr>
            <p:ph type="sldNum" sz="quarter" idx="10"/>
          </p:nvPr>
        </p:nvSpPr>
        <p:spPr/>
        <p:txBody>
          <a:bodyPr/>
          <a:lstStyle/>
          <a:p>
            <a:fld id="{9484670A-86D8-43B4-A7C9-04159DA74882}" type="slidenum">
              <a:rPr lang="en-US" smtClean="0"/>
              <a:t>54</a:t>
            </a:fld>
            <a:endParaRPr lang="en-US"/>
          </a:p>
        </p:txBody>
      </p:sp>
    </p:spTree>
    <p:extLst>
      <p:ext uri="{BB962C8B-B14F-4D97-AF65-F5344CB8AC3E}">
        <p14:creationId xmlns:p14="http://schemas.microsoft.com/office/powerpoint/2010/main" val="361520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Slide 6  - Mr. McElroy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 you’re not done with me yet folks you have to listen to my voice for another topic today……Number 8 is Debt Collection Notifications. The Notice of Overpayment or NOO is generated by PPC (MAS).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MAS will provide a Notice of Overpayment (NOO) letter for each member with a debt of $1000.00 or more via email. Servicing Personnel Offices will be provided a courtesy copy for their awareness. Members with debts of $999.99 or less will be notified by a message on their Pay Slip. What does this mean for the member? It means you need to check your email daily and watch your pay slips when they come out. SPO’s this is a courtesy copy, however in my opinion it’s a better practice to be proactive vs. reactive regarding overpayments. If you do the research upon receipt of the copy prior to the member coming to you, you can save a lot of time and heartache for both parties and maybe even come up with a solution to rectify the issue.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ED2FAC-757B-4D5A-B079-50C76127138A}" type="slidenum">
              <a:rPr lang="en-US" altLang="en-US"/>
              <a:pPr/>
              <a:t>6</a:t>
            </a:fld>
            <a:endParaRPr lang="en-US" altLang="en-US"/>
          </a:p>
        </p:txBody>
      </p:sp>
    </p:spTree>
    <p:extLst>
      <p:ext uri="{BB962C8B-B14F-4D97-AF65-F5344CB8AC3E}">
        <p14:creationId xmlns:p14="http://schemas.microsoft.com/office/powerpoint/2010/main" val="133580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Slide 7 – Mr. McElroy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Here’s a sample of the Notice of Overpayment sent out by MAS. It breaks down the amount, how the debt will be liquidated and when the deductions will begin.</a:t>
            </a:r>
            <a:endParaRPr lang="en-US" sz="1200" kern="1200" dirty="0">
              <a:solidFill>
                <a:schemeClr val="tx1"/>
              </a:solidFill>
              <a:effectLst/>
              <a:latin typeface="+mn-lt"/>
              <a:ea typeface="+mn-ea"/>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ED2FAC-757B-4D5A-B079-50C76127138A}" type="slidenum">
              <a:rPr lang="en-US" altLang="en-US"/>
              <a:pPr/>
              <a:t>7</a:t>
            </a:fld>
            <a:endParaRPr lang="en-US" altLang="en-US"/>
          </a:p>
        </p:txBody>
      </p:sp>
    </p:spTree>
    <p:extLst>
      <p:ext uri="{BB962C8B-B14F-4D97-AF65-F5344CB8AC3E}">
        <p14:creationId xmlns:p14="http://schemas.microsoft.com/office/powerpoint/2010/main" val="72814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Slide 8 – Mr. McElroy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MAS also includes a summary of the overpayment which shows the debits and credits that resulted in the debt.</a:t>
            </a:r>
            <a:endParaRPr lang="en-US" sz="1200" kern="1200" dirty="0">
              <a:solidFill>
                <a:schemeClr val="tx1"/>
              </a:solidFill>
              <a:effectLst/>
              <a:latin typeface="+mn-lt"/>
              <a:ea typeface="+mn-ea"/>
              <a:cs typeface="+mn-cs"/>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ED2FAC-757B-4D5A-B079-50C76127138A}" type="slidenum">
              <a:rPr lang="en-US" altLang="en-US"/>
              <a:pPr/>
              <a:t>8</a:t>
            </a:fld>
            <a:endParaRPr lang="en-US" altLang="en-US"/>
          </a:p>
        </p:txBody>
      </p:sp>
    </p:spTree>
    <p:extLst>
      <p:ext uri="{BB962C8B-B14F-4D97-AF65-F5344CB8AC3E}">
        <p14:creationId xmlns:p14="http://schemas.microsoft.com/office/powerpoint/2010/main" val="41678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Slide 9 – Mr. McElroy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The next piece to this puzzle is what to do once you receive the NOO. Upon receipt of a Notice of Overpayment (NOO) letter the member must: </a:t>
            </a:r>
          </a:p>
          <a:p>
            <a:r>
              <a:rPr lang="en-US" sz="1200" kern="1200" dirty="0" smtClean="0">
                <a:solidFill>
                  <a:schemeClr val="tx1"/>
                </a:solidFill>
                <a:effectLst/>
                <a:latin typeface="+mn-lt"/>
                <a:ea typeface="+mn-ea"/>
                <a:cs typeface="+mn-cs"/>
              </a:rPr>
              <a:t>• Provide a copy of the NOO letter to their Chain of Command and their Personnel and Administration (P&amp;A) Office. </a:t>
            </a:r>
          </a:p>
          <a:p>
            <a:r>
              <a:rPr lang="en-US" sz="1200" kern="1200" dirty="0" smtClean="0">
                <a:solidFill>
                  <a:schemeClr val="tx1"/>
                </a:solidFill>
                <a:effectLst/>
                <a:latin typeface="+mn-lt"/>
                <a:ea typeface="+mn-ea"/>
                <a:cs typeface="+mn-cs"/>
              </a:rPr>
              <a:t>• P&amp;A Office counsels the member regarding the debt and the collection procedures. </a:t>
            </a:r>
          </a:p>
          <a:p>
            <a:r>
              <a:rPr lang="en-US" sz="1200" kern="1200" dirty="0" smtClean="0">
                <a:solidFill>
                  <a:schemeClr val="tx1"/>
                </a:solidFill>
                <a:effectLst/>
                <a:latin typeface="+mn-lt"/>
                <a:ea typeface="+mn-ea"/>
                <a:cs typeface="+mn-cs"/>
              </a:rPr>
              <a:t>This is where I hop on my soap box again, P&amp;A offices….this is where your assistance is critical and quite frankly mandatory. You have to do the leg work on these to ensure the member has a real picture of what's going on and a way forward regarding the collection. You can phone a friend and have the SPO take a peek but sending the members to PPC Customer Care or directly to the SPO is a no go. You’re the tip of the spear so to speak, give the member a sense of confidence in the process and in you. If they are worried about a debt they aren't going to be able to focus on accomplishing the mission. </a:t>
            </a:r>
          </a:p>
          <a:p>
            <a:r>
              <a:rPr lang="en-US" sz="1200" kern="1200" dirty="0" smtClean="0">
                <a:solidFill>
                  <a:schemeClr val="tx1"/>
                </a:solidFill>
                <a:effectLst/>
                <a:latin typeface="+mn-lt"/>
                <a:ea typeface="+mn-ea"/>
                <a:cs typeface="+mn-cs"/>
              </a:rPr>
              <a:t>Ok I'm off my soapbox and now it’s time to hand the mic over to the soothing sounds of Mr. Matt O’Connell, the floor is yours, good Sir.</a:t>
            </a:r>
          </a:p>
          <a:p>
            <a:pPr>
              <a:spcBef>
                <a:spcPct val="0"/>
              </a:spcBef>
            </a:pPr>
            <a:endParaRPr lang="en-US" altLang="en-US" dirty="0" smtClean="0">
              <a:solidFill>
                <a:srgbClr val="FF0000"/>
              </a:solidFill>
            </a:endParaRPr>
          </a:p>
          <a:p>
            <a:pPr>
              <a:spcBef>
                <a:spcPct val="0"/>
              </a:spcBef>
            </a:pPr>
            <a:endParaRPr lang="en-US" altLang="en-US" dirty="0" smtClean="0">
              <a:solidFill>
                <a:srgbClr val="FF0000"/>
              </a:solidFill>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ED2FAC-757B-4D5A-B079-50C76127138A}" type="slidenum">
              <a:rPr lang="en-US" altLang="en-US"/>
              <a:pPr/>
              <a:t>9</a:t>
            </a:fld>
            <a:endParaRPr lang="en-US" altLang="en-US"/>
          </a:p>
        </p:txBody>
      </p:sp>
    </p:spTree>
    <p:extLst>
      <p:ext uri="{BB962C8B-B14F-4D97-AF65-F5344CB8AC3E}">
        <p14:creationId xmlns:p14="http://schemas.microsoft.com/office/powerpoint/2010/main" val="142507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FB3344-854C-4EF1-87E4-CF7B459EB979}"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806D-5C67-4A64-82F1-B8F8F38CBF71}" type="slidenum">
              <a:rPr lang="en-US" smtClean="0"/>
              <a:t>‹#›</a:t>
            </a:fld>
            <a:endParaRPr lang="en-US"/>
          </a:p>
        </p:txBody>
      </p:sp>
    </p:spTree>
    <p:extLst>
      <p:ext uri="{BB962C8B-B14F-4D97-AF65-F5344CB8AC3E}">
        <p14:creationId xmlns:p14="http://schemas.microsoft.com/office/powerpoint/2010/main" val="39424355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B3344-854C-4EF1-87E4-CF7B459EB979}"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806D-5C67-4A64-82F1-B8F8F38CBF71}" type="slidenum">
              <a:rPr lang="en-US" smtClean="0"/>
              <a:t>‹#›</a:t>
            </a:fld>
            <a:endParaRPr lang="en-US"/>
          </a:p>
        </p:txBody>
      </p:sp>
    </p:spTree>
    <p:extLst>
      <p:ext uri="{BB962C8B-B14F-4D97-AF65-F5344CB8AC3E}">
        <p14:creationId xmlns:p14="http://schemas.microsoft.com/office/powerpoint/2010/main" val="21837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B3344-854C-4EF1-87E4-CF7B459EB979}"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806D-5C67-4A64-82F1-B8F8F38CBF71}" type="slidenum">
              <a:rPr lang="en-US" smtClean="0"/>
              <a:t>‹#›</a:t>
            </a:fld>
            <a:endParaRPr lang="en-US"/>
          </a:p>
        </p:txBody>
      </p:sp>
    </p:spTree>
    <p:extLst>
      <p:ext uri="{BB962C8B-B14F-4D97-AF65-F5344CB8AC3E}">
        <p14:creationId xmlns:p14="http://schemas.microsoft.com/office/powerpoint/2010/main" val="84272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B3344-854C-4EF1-87E4-CF7B459EB979}"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806D-5C67-4A64-82F1-B8F8F38CBF71}" type="slidenum">
              <a:rPr lang="en-US" smtClean="0"/>
              <a:t>‹#›</a:t>
            </a:fld>
            <a:endParaRPr lang="en-US"/>
          </a:p>
        </p:txBody>
      </p:sp>
    </p:spTree>
    <p:extLst>
      <p:ext uri="{BB962C8B-B14F-4D97-AF65-F5344CB8AC3E}">
        <p14:creationId xmlns:p14="http://schemas.microsoft.com/office/powerpoint/2010/main" val="20607479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B3344-854C-4EF1-87E4-CF7B459EB979}"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806D-5C67-4A64-82F1-B8F8F38CBF71}" type="slidenum">
              <a:rPr lang="en-US" smtClean="0"/>
              <a:t>‹#›</a:t>
            </a:fld>
            <a:endParaRPr lang="en-US"/>
          </a:p>
        </p:txBody>
      </p:sp>
    </p:spTree>
    <p:extLst>
      <p:ext uri="{BB962C8B-B14F-4D97-AF65-F5344CB8AC3E}">
        <p14:creationId xmlns:p14="http://schemas.microsoft.com/office/powerpoint/2010/main" val="10761952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FB3344-854C-4EF1-87E4-CF7B459EB979}"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8806D-5C67-4A64-82F1-B8F8F38CBF71}" type="slidenum">
              <a:rPr lang="en-US" smtClean="0"/>
              <a:t>‹#›</a:t>
            </a:fld>
            <a:endParaRPr lang="en-US"/>
          </a:p>
        </p:txBody>
      </p:sp>
    </p:spTree>
    <p:extLst>
      <p:ext uri="{BB962C8B-B14F-4D97-AF65-F5344CB8AC3E}">
        <p14:creationId xmlns:p14="http://schemas.microsoft.com/office/powerpoint/2010/main" val="5348479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FB3344-854C-4EF1-87E4-CF7B459EB979}"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8806D-5C67-4A64-82F1-B8F8F38CBF71}" type="slidenum">
              <a:rPr lang="en-US" smtClean="0"/>
              <a:t>‹#›</a:t>
            </a:fld>
            <a:endParaRPr lang="en-US"/>
          </a:p>
        </p:txBody>
      </p:sp>
    </p:spTree>
    <p:extLst>
      <p:ext uri="{BB962C8B-B14F-4D97-AF65-F5344CB8AC3E}">
        <p14:creationId xmlns:p14="http://schemas.microsoft.com/office/powerpoint/2010/main" val="7240804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FB3344-854C-4EF1-87E4-CF7B459EB979}"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8806D-5C67-4A64-82F1-B8F8F38CBF71}" type="slidenum">
              <a:rPr lang="en-US" smtClean="0"/>
              <a:t>‹#›</a:t>
            </a:fld>
            <a:endParaRPr lang="en-US"/>
          </a:p>
        </p:txBody>
      </p:sp>
    </p:spTree>
    <p:extLst>
      <p:ext uri="{BB962C8B-B14F-4D97-AF65-F5344CB8AC3E}">
        <p14:creationId xmlns:p14="http://schemas.microsoft.com/office/powerpoint/2010/main" val="28797937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B3344-854C-4EF1-87E4-CF7B459EB979}"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8806D-5C67-4A64-82F1-B8F8F38CBF71}" type="slidenum">
              <a:rPr lang="en-US" smtClean="0"/>
              <a:t>‹#›</a:t>
            </a:fld>
            <a:endParaRPr lang="en-US"/>
          </a:p>
        </p:txBody>
      </p:sp>
    </p:spTree>
    <p:extLst>
      <p:ext uri="{BB962C8B-B14F-4D97-AF65-F5344CB8AC3E}">
        <p14:creationId xmlns:p14="http://schemas.microsoft.com/office/powerpoint/2010/main" val="420967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B3344-854C-4EF1-87E4-CF7B459EB979}"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8806D-5C67-4A64-82F1-B8F8F38CBF71}" type="slidenum">
              <a:rPr lang="en-US" smtClean="0"/>
              <a:t>‹#›</a:t>
            </a:fld>
            <a:endParaRPr lang="en-US"/>
          </a:p>
        </p:txBody>
      </p:sp>
    </p:spTree>
    <p:extLst>
      <p:ext uri="{BB962C8B-B14F-4D97-AF65-F5344CB8AC3E}">
        <p14:creationId xmlns:p14="http://schemas.microsoft.com/office/powerpoint/2010/main" val="16792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B3344-854C-4EF1-87E4-CF7B459EB979}"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8806D-5C67-4A64-82F1-B8F8F38CBF71}" type="slidenum">
              <a:rPr lang="en-US" smtClean="0"/>
              <a:t>‹#›</a:t>
            </a:fld>
            <a:endParaRPr lang="en-US"/>
          </a:p>
        </p:txBody>
      </p:sp>
    </p:spTree>
    <p:extLst>
      <p:ext uri="{BB962C8B-B14F-4D97-AF65-F5344CB8AC3E}">
        <p14:creationId xmlns:p14="http://schemas.microsoft.com/office/powerpoint/2010/main" val="235916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rgbClr val="EDFB37"/>
            </a:gs>
            <a:gs pos="6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B3344-854C-4EF1-87E4-CF7B459EB979}" type="datetimeFigureOut">
              <a:rPr lang="en-US" smtClean="0"/>
              <a:t>8/15/2017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8806D-5C67-4A64-82F1-B8F8F38CBF71}" type="slidenum">
              <a:rPr lang="en-US" smtClean="0"/>
              <a:t>‹#›</a:t>
            </a:fld>
            <a:endParaRPr lang="en-US"/>
          </a:p>
        </p:txBody>
      </p:sp>
    </p:spTree>
    <p:extLst>
      <p:ext uri="{BB962C8B-B14F-4D97-AF65-F5344CB8AC3E}">
        <p14:creationId xmlns:p14="http://schemas.microsoft.com/office/powerpoint/2010/main" val="1302348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dcms.uscg.mil/Portals/10/CG-1/PPC/forms/cg_5489_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dcms.uscg.mil/Portals/10/CG-1/PPC/forms/cg_5489_1.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7200"/>
            <a:ext cx="9144000" cy="6868587"/>
            <a:chOff x="0" y="-17200"/>
            <a:chExt cx="9144000" cy="6868587"/>
          </a:xfrm>
        </p:grpSpPr>
        <p:pic>
          <p:nvPicPr>
            <p:cNvPr id="5" name="Picture 4" descr="https://www.uscg.mil/ppc/images/ppcsign190x1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 y="4258153"/>
              <a:ext cx="2518115" cy="238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00"/>
              <a:ext cx="9144000" cy="3998357"/>
            </a:xfrm>
            <a:prstGeom prst="rect">
              <a:avLst/>
            </a:prstGeom>
          </p:spPr>
        </p:pic>
        <p:sp>
          <p:nvSpPr>
            <p:cNvPr id="13" name="TextBox 12"/>
            <p:cNvSpPr txBox="1"/>
            <p:nvPr/>
          </p:nvSpPr>
          <p:spPr>
            <a:xfrm>
              <a:off x="2409657" y="4050620"/>
              <a:ext cx="6724357" cy="2800767"/>
            </a:xfrm>
            <a:prstGeom prst="rect">
              <a:avLst/>
            </a:prstGeom>
            <a:noFill/>
          </p:spPr>
          <p:txBody>
            <a:bodyPr wrap="square" rtlCol="0">
              <a:spAutoFit/>
            </a:bodyPr>
            <a:lstStyle/>
            <a:p>
              <a:pPr algn="ctr"/>
              <a:r>
                <a:rPr lang="en-US" sz="4400" b="1" dirty="0" smtClean="0">
                  <a:latin typeface="Arial Black" panose="020B0A04020102020204" pitchFamily="34" charset="0"/>
                </a:rPr>
                <a:t>FEATURING THE PPC PROCEDURES &amp;</a:t>
              </a:r>
            </a:p>
            <a:p>
              <a:pPr algn="ctr"/>
              <a:r>
                <a:rPr lang="en-US" sz="4400" b="1" dirty="0" smtClean="0">
                  <a:latin typeface="Arial Black" panose="020B0A04020102020204" pitchFamily="34" charset="0"/>
                </a:rPr>
                <a:t>DEVELOPMENT</a:t>
              </a:r>
            </a:p>
            <a:p>
              <a:pPr algn="ctr"/>
              <a:r>
                <a:rPr lang="en-US" sz="4400" b="1" dirty="0" smtClean="0">
                  <a:latin typeface="Arial Black" panose="020B0A04020102020204" pitchFamily="34" charset="0"/>
                </a:rPr>
                <a:t>STAFF</a:t>
              </a:r>
            </a:p>
          </p:txBody>
        </p:sp>
      </p:grpSp>
      <p:sp>
        <p:nvSpPr>
          <p:cNvPr id="2" name="TextBox 1"/>
          <p:cNvSpPr txBox="1"/>
          <p:nvPr/>
        </p:nvSpPr>
        <p:spPr>
          <a:xfrm>
            <a:off x="4546244" y="3399220"/>
            <a:ext cx="4499282" cy="523220"/>
          </a:xfrm>
          <a:prstGeom prst="rect">
            <a:avLst/>
          </a:prstGeom>
          <a:noFill/>
        </p:spPr>
        <p:txBody>
          <a:bodyPr wrap="square" rtlCol="0">
            <a:spAutoFit/>
          </a:bodyPr>
          <a:lstStyle/>
          <a:p>
            <a:r>
              <a:rPr lang="en-US" sz="2800" dirty="0" smtClean="0">
                <a:solidFill>
                  <a:schemeClr val="bg1"/>
                </a:solidFill>
                <a:latin typeface="Arial Black" panose="020B0A04020102020204" pitchFamily="34" charset="0"/>
              </a:rPr>
              <a:t>PPC-PF-PD@USCG.MIL</a:t>
            </a:r>
            <a:endParaRPr lang="en-US"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356983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termelon 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8911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555625" y="771525"/>
            <a:ext cx="74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b="1">
                <a:solidFill>
                  <a:schemeClr val="bg1"/>
                </a:solidFill>
                <a:latin typeface="Arial Black" panose="020B0A04020102020204" pitchFamily="34" charset="0"/>
              </a:rPr>
              <a:t>7</a:t>
            </a:r>
          </a:p>
        </p:txBody>
      </p:sp>
      <p:sp>
        <p:nvSpPr>
          <p:cNvPr id="2052" name="TextBox 3"/>
          <p:cNvSpPr txBox="1">
            <a:spLocks noChangeArrowheads="1"/>
          </p:cNvSpPr>
          <p:nvPr/>
        </p:nvSpPr>
        <p:spPr bwMode="auto">
          <a:xfrm>
            <a:off x="1818390" y="330200"/>
            <a:ext cx="553067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dirty="0">
                <a:latin typeface="Arial Black" panose="020B0A04020102020204" pitchFamily="34" charset="0"/>
              </a:rPr>
              <a:t>Waivers </a:t>
            </a:r>
          </a:p>
          <a:p>
            <a:pPr algn="ctr" eaLnBrk="1" hangingPunct="1"/>
            <a:r>
              <a:rPr lang="en-US" altLang="en-US" sz="6000" dirty="0">
                <a:latin typeface="Arial Black" panose="020B0A04020102020204" pitchFamily="34" charset="0"/>
              </a:rPr>
              <a:t>v</a:t>
            </a:r>
            <a:r>
              <a:rPr lang="en-US" altLang="en-US" sz="6000" dirty="0" smtClean="0">
                <a:latin typeface="Arial Black" panose="020B0A04020102020204" pitchFamily="34" charset="0"/>
              </a:rPr>
              <a:t>s</a:t>
            </a:r>
            <a:r>
              <a:rPr lang="en-US" altLang="en-US" sz="6000" dirty="0">
                <a:latin typeface="Arial Black" panose="020B0A04020102020204" pitchFamily="34" charset="0"/>
              </a:rPr>
              <a:t>.</a:t>
            </a:r>
          </a:p>
          <a:p>
            <a:pPr algn="ctr" eaLnBrk="1" hangingPunct="1"/>
            <a:r>
              <a:rPr lang="en-US" altLang="en-US" sz="6000" dirty="0">
                <a:latin typeface="Arial Black" panose="020B0A04020102020204" pitchFamily="34" charset="0"/>
              </a:rPr>
              <a:t>Remissions</a:t>
            </a:r>
          </a:p>
        </p:txBody>
      </p:sp>
      <p:sp>
        <p:nvSpPr>
          <p:cNvPr id="6" name="Content Placeholder 5"/>
          <p:cNvSpPr>
            <a:spLocks noGrp="1"/>
          </p:cNvSpPr>
          <p:nvPr>
            <p:ph idx="1"/>
          </p:nvPr>
        </p:nvSpPr>
        <p:spPr>
          <a:xfrm>
            <a:off x="1520474" y="3565881"/>
            <a:ext cx="6099528" cy="2417233"/>
          </a:xfrm>
        </p:spPr>
        <p:txBody>
          <a:bodyPr>
            <a:noAutofit/>
          </a:bodyPr>
          <a:lstStyle/>
          <a:p>
            <a:pPr eaLnBrk="1" hangingPunct="1">
              <a:buFont typeface="Arial" panose="020B0604020202020204" pitchFamily="34" charset="0"/>
              <a:buNone/>
            </a:pPr>
            <a:r>
              <a:rPr lang="en-US" altLang="en-US" sz="4400" dirty="0" smtClean="0">
                <a:latin typeface="Arial" panose="020B0604020202020204" pitchFamily="34" charset="0"/>
                <a:cs typeface="Arial" panose="020B0604020202020204" pitchFamily="34" charset="0"/>
              </a:rPr>
              <a:t>What’s the difference?</a:t>
            </a:r>
          </a:p>
          <a:p>
            <a:pPr eaLnBrk="1" hangingPunct="1">
              <a:buFont typeface="Arial" panose="020B0604020202020204" pitchFamily="34" charset="0"/>
              <a:buNone/>
            </a:pPr>
            <a:r>
              <a:rPr lang="en-US" altLang="en-US" sz="4400" dirty="0" smtClean="0">
                <a:latin typeface="Arial" panose="020B0604020202020204" pitchFamily="34" charset="0"/>
                <a:cs typeface="Arial" panose="020B0604020202020204" pitchFamily="34" charset="0"/>
              </a:rPr>
              <a:t>                And</a:t>
            </a:r>
          </a:p>
          <a:p>
            <a:pPr eaLnBrk="1" hangingPunct="1">
              <a:buFont typeface="Arial" panose="020B0604020202020204" pitchFamily="34" charset="0"/>
              <a:buNone/>
            </a:pPr>
            <a:r>
              <a:rPr lang="en-US" altLang="en-US" sz="4400" dirty="0" smtClean="0">
                <a:latin typeface="Arial" panose="020B0604020202020204" pitchFamily="34" charset="0"/>
                <a:cs typeface="Arial" panose="020B0604020202020204" pitchFamily="34" charset="0"/>
              </a:rPr>
              <a:t>What do I want to do?</a:t>
            </a:r>
          </a:p>
        </p:txBody>
      </p:sp>
    </p:spTree>
    <p:extLst>
      <p:ext uri="{BB962C8B-B14F-4D97-AF65-F5344CB8AC3E}">
        <p14:creationId xmlns:p14="http://schemas.microsoft.com/office/powerpoint/2010/main" val="2444808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atermelon 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8911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
          <p:cNvSpPr txBox="1">
            <a:spLocks noChangeArrowheads="1"/>
          </p:cNvSpPr>
          <p:nvPr/>
        </p:nvSpPr>
        <p:spPr bwMode="auto">
          <a:xfrm>
            <a:off x="555625" y="771525"/>
            <a:ext cx="74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b="1">
                <a:solidFill>
                  <a:schemeClr val="bg1"/>
                </a:solidFill>
                <a:latin typeface="Arial Black" panose="020B0A04020102020204" pitchFamily="34" charset="0"/>
              </a:rPr>
              <a:t>7</a:t>
            </a:r>
          </a:p>
        </p:txBody>
      </p:sp>
      <p:sp>
        <p:nvSpPr>
          <p:cNvPr id="3076" name="TextBox 3"/>
          <p:cNvSpPr txBox="1">
            <a:spLocks noChangeArrowheads="1"/>
          </p:cNvSpPr>
          <p:nvPr/>
        </p:nvSpPr>
        <p:spPr bwMode="auto">
          <a:xfrm>
            <a:off x="2179638" y="330200"/>
            <a:ext cx="6613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latin typeface="Arial Black" panose="020B0A04020102020204" pitchFamily="34" charset="0"/>
              </a:rPr>
              <a:t>Waivers</a:t>
            </a:r>
          </a:p>
        </p:txBody>
      </p:sp>
      <p:sp>
        <p:nvSpPr>
          <p:cNvPr id="6" name="Content Placeholder 5"/>
          <p:cNvSpPr>
            <a:spLocks noGrp="1"/>
          </p:cNvSpPr>
          <p:nvPr>
            <p:ph idx="1"/>
          </p:nvPr>
        </p:nvSpPr>
        <p:spPr>
          <a:xfrm>
            <a:off x="115410" y="2219110"/>
            <a:ext cx="8966445" cy="4403632"/>
          </a:xfrm>
        </p:spPr>
        <p:txBody>
          <a:bodyPr rtlCol="0">
            <a:normAutofit fontScale="92500" lnSpcReduction="20000"/>
          </a:bodyPr>
          <a:lstStyle/>
          <a:p>
            <a:pPr eaLnBrk="1" fontAlgn="auto" hangingPunct="1">
              <a:spcAft>
                <a:spcPts val="0"/>
              </a:spcAft>
              <a:buFont typeface="Arial" panose="020B0604020202020204" pitchFamily="34" charset="0"/>
              <a:buNone/>
              <a:defRPr/>
            </a:pPr>
            <a:r>
              <a:rPr lang="en-US" dirty="0" smtClean="0">
                <a:latin typeface="Arial" pitchFamily="34" charset="0"/>
                <a:cs typeface="Arial" pitchFamily="34" charset="0"/>
              </a:rPr>
              <a:t>An act of the government to:</a:t>
            </a:r>
          </a:p>
          <a:p>
            <a:pPr eaLnBrk="1" fontAlgn="auto" hangingPunct="1">
              <a:spcAft>
                <a:spcPts val="0"/>
              </a:spcAft>
              <a:buFont typeface="Arial" panose="020B0604020202020204" pitchFamily="34" charset="0"/>
              <a:buNone/>
              <a:defRPr/>
            </a:pPr>
            <a:r>
              <a:rPr lang="en-US" dirty="0" smtClean="0">
                <a:latin typeface="Arial" pitchFamily="34" charset="0"/>
                <a:cs typeface="Arial" pitchFamily="34" charset="0"/>
              </a:rPr>
              <a:t>“</a:t>
            </a:r>
            <a:r>
              <a:rPr lang="en-US" b="1" u="sng" dirty="0" smtClean="0">
                <a:latin typeface="Arial" pitchFamily="34" charset="0"/>
                <a:cs typeface="Arial" pitchFamily="34" charset="0"/>
              </a:rPr>
              <a:t>Intentionally</a:t>
            </a:r>
            <a:r>
              <a:rPr lang="en-US" dirty="0" smtClean="0">
                <a:latin typeface="Arial" pitchFamily="34" charset="0"/>
                <a:cs typeface="Arial" pitchFamily="34" charset="0"/>
              </a:rPr>
              <a:t>” relinquish its claim</a:t>
            </a:r>
          </a:p>
          <a:p>
            <a:pPr eaLnBrk="1" fontAlgn="auto" hangingPunct="1">
              <a:spcAft>
                <a:spcPts val="0"/>
              </a:spcAft>
              <a:buFont typeface="Arial" panose="020B0604020202020204" pitchFamily="34" charset="0"/>
              <a:buNone/>
              <a:defRPr/>
            </a:pPr>
            <a:endParaRPr lang="en-US" dirty="0" smtClean="0">
              <a:latin typeface="Arial" pitchFamily="34" charset="0"/>
              <a:cs typeface="Arial" pitchFamily="34" charset="0"/>
            </a:endParaRPr>
          </a:p>
          <a:p>
            <a:pPr eaLnBrk="1" fontAlgn="auto" hangingPunct="1">
              <a:spcAft>
                <a:spcPts val="0"/>
              </a:spcAft>
              <a:buFont typeface="Arial" panose="020B0604020202020204" pitchFamily="34" charset="0"/>
              <a:buNone/>
              <a:defRPr/>
            </a:pPr>
            <a:r>
              <a:rPr lang="en-US" dirty="0" smtClean="0">
                <a:latin typeface="Arial" pitchFamily="34" charset="0"/>
                <a:cs typeface="Arial" pitchFamily="34" charset="0"/>
              </a:rPr>
              <a:t>The debt must be a result of an </a:t>
            </a:r>
            <a:r>
              <a:rPr lang="en-US" u="sng" dirty="0" smtClean="0">
                <a:latin typeface="Arial Black" pitchFamily="34" charset="0"/>
                <a:cs typeface="Arial" pitchFamily="34" charset="0"/>
              </a:rPr>
              <a:t>erroneous</a:t>
            </a:r>
            <a:r>
              <a:rPr lang="en-US" b="1" dirty="0" smtClean="0">
                <a:latin typeface="Arial" panose="020B0604020202020204" pitchFamily="34" charset="0"/>
                <a:cs typeface="Arial" panose="020B0604020202020204" pitchFamily="34" charset="0"/>
              </a:rPr>
              <a:t>:</a:t>
            </a:r>
          </a:p>
          <a:p>
            <a:pPr eaLnBrk="1" fontAlgn="auto" hangingPunct="1">
              <a:spcAft>
                <a:spcPts val="0"/>
              </a:spcAft>
              <a:defRPr/>
            </a:pPr>
            <a:r>
              <a:rPr lang="en-US" dirty="0" smtClean="0">
                <a:latin typeface="Arial" pitchFamily="34" charset="0"/>
                <a:cs typeface="Arial" pitchFamily="34" charset="0"/>
              </a:rPr>
              <a:t>Payment</a:t>
            </a:r>
          </a:p>
          <a:p>
            <a:pPr eaLnBrk="1" fontAlgn="auto" hangingPunct="1">
              <a:spcAft>
                <a:spcPts val="0"/>
              </a:spcAft>
              <a:defRPr/>
            </a:pPr>
            <a:r>
              <a:rPr lang="en-US" dirty="0" smtClean="0">
                <a:latin typeface="Arial" pitchFamily="34" charset="0"/>
                <a:cs typeface="Arial" pitchFamily="34" charset="0"/>
              </a:rPr>
              <a:t>Pay and/or allowances (including Travel Allowances)</a:t>
            </a:r>
          </a:p>
          <a:p>
            <a:pPr eaLnBrk="1" fontAlgn="auto" hangingPunct="1">
              <a:spcAft>
                <a:spcPts val="0"/>
              </a:spcAft>
              <a:defRPr/>
            </a:pPr>
            <a:r>
              <a:rPr lang="en-US" dirty="0" smtClean="0">
                <a:latin typeface="Arial" pitchFamily="34" charset="0"/>
                <a:cs typeface="Arial" pitchFamily="34" charset="0"/>
              </a:rPr>
              <a:t>Coast Guard &lt; $10,000.00</a:t>
            </a:r>
          </a:p>
          <a:p>
            <a:pPr eaLnBrk="1" fontAlgn="auto" hangingPunct="1">
              <a:spcAft>
                <a:spcPts val="0"/>
              </a:spcAft>
              <a:defRPr/>
            </a:pPr>
            <a:r>
              <a:rPr lang="en-US" dirty="0" smtClean="0">
                <a:latin typeface="Arial" pitchFamily="34" charset="0"/>
                <a:cs typeface="Arial" pitchFamily="34" charset="0"/>
              </a:rPr>
              <a:t>Defense Office of Hearings and Appeals (DOHA) &gt; $10K</a:t>
            </a:r>
            <a:endParaRPr lang="en-US" dirty="0" smtClean="0"/>
          </a:p>
          <a:p>
            <a:pPr algn="ctr" eaLnBrk="1" fontAlgn="auto" hangingPunct="1">
              <a:spcAft>
                <a:spcPts val="0"/>
              </a:spcAft>
              <a:buFont typeface="Arial" panose="020B0604020202020204" pitchFamily="34" charset="0"/>
              <a:buNone/>
              <a:defRPr/>
            </a:pPr>
            <a:endParaRPr lang="en-US" sz="1900" dirty="0" smtClean="0">
              <a:latin typeface="Arial" pitchFamily="34" charset="0"/>
              <a:cs typeface="Arial" pitchFamily="34" charset="0"/>
              <a:hlinkClick r:id="rId4"/>
            </a:endParaRPr>
          </a:p>
          <a:p>
            <a:pPr algn="ctr" eaLnBrk="1" fontAlgn="auto" hangingPunct="1">
              <a:spcAft>
                <a:spcPts val="0"/>
              </a:spcAft>
              <a:buFont typeface="Arial" panose="020B0604020202020204" pitchFamily="34" charset="0"/>
              <a:buNone/>
              <a:defRPr/>
            </a:pPr>
            <a:r>
              <a:rPr lang="en-US" sz="3800" dirty="0" smtClean="0">
                <a:latin typeface="Arial" pitchFamily="34" charset="0"/>
                <a:cs typeface="Arial" pitchFamily="34" charset="0"/>
                <a:hlinkClick r:id="rId4"/>
              </a:rPr>
              <a:t>CG-5489-2</a:t>
            </a:r>
            <a:endParaRPr lang="en-US" dirty="0"/>
          </a:p>
        </p:txBody>
      </p:sp>
    </p:spTree>
    <p:extLst>
      <p:ext uri="{BB962C8B-B14F-4D97-AF65-F5344CB8AC3E}">
        <p14:creationId xmlns:p14="http://schemas.microsoft.com/office/powerpoint/2010/main" val="13628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dissolve">
                                      <p:cBhvr>
                                        <p:cTn id="3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watermelon 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8911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555625" y="771525"/>
            <a:ext cx="74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b="1">
                <a:solidFill>
                  <a:schemeClr val="bg1"/>
                </a:solidFill>
                <a:latin typeface="Arial Black" panose="020B0A04020102020204" pitchFamily="34" charset="0"/>
              </a:rPr>
              <a:t>7</a:t>
            </a:r>
          </a:p>
        </p:txBody>
      </p:sp>
      <p:sp>
        <p:nvSpPr>
          <p:cNvPr id="4100" name="TextBox 3"/>
          <p:cNvSpPr txBox="1">
            <a:spLocks noChangeArrowheads="1"/>
          </p:cNvSpPr>
          <p:nvPr/>
        </p:nvSpPr>
        <p:spPr bwMode="auto">
          <a:xfrm>
            <a:off x="2179638" y="330200"/>
            <a:ext cx="6613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latin typeface="Arial Black" panose="020B0A04020102020204" pitchFamily="34" charset="0"/>
              </a:rPr>
              <a:t>Remission</a:t>
            </a:r>
          </a:p>
        </p:txBody>
      </p:sp>
      <p:sp>
        <p:nvSpPr>
          <p:cNvPr id="6" name="Content Placeholder 5"/>
          <p:cNvSpPr>
            <a:spLocks noGrp="1"/>
          </p:cNvSpPr>
          <p:nvPr>
            <p:ph idx="1"/>
          </p:nvPr>
        </p:nvSpPr>
        <p:spPr>
          <a:xfrm>
            <a:off x="239695" y="2374197"/>
            <a:ext cx="8682362" cy="4062413"/>
          </a:xfrm>
        </p:spPr>
        <p:txBody>
          <a:bodyPr>
            <a:normAutofit/>
          </a:bodyPr>
          <a:lstStyle/>
          <a:p>
            <a:pPr eaLnBrk="1" hangingPunct="1">
              <a:buFont typeface="Arial" panose="020B0604020202020204" pitchFamily="34" charset="0"/>
              <a:buNone/>
            </a:pPr>
            <a:r>
              <a:rPr lang="en-US" altLang="en-US" sz="3200" dirty="0" smtClean="0">
                <a:latin typeface="Arial" panose="020B0604020202020204" pitchFamily="34" charset="0"/>
                <a:cs typeface="Arial" panose="020B0604020202020204" pitchFamily="34" charset="0"/>
              </a:rPr>
              <a:t>The cancellation of a debt or portion of a debt</a:t>
            </a:r>
          </a:p>
          <a:p>
            <a:pPr eaLnBrk="1" hangingPunct="1">
              <a:buFont typeface="Arial" panose="020B0604020202020204" pitchFamily="34" charset="0"/>
              <a:buNone/>
            </a:pPr>
            <a:endParaRPr lang="en-US" altLang="en-US" dirty="0" smtClean="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sz="3000" dirty="0" smtClean="0">
                <a:latin typeface="Arial" panose="020B0604020202020204" pitchFamily="34" charset="0"/>
                <a:cs typeface="Arial" panose="020B0604020202020204" pitchFamily="34" charset="0"/>
              </a:rPr>
              <a:t>The laws governing a remission consider:</a:t>
            </a:r>
          </a:p>
          <a:p>
            <a:pPr eaLnBrk="1" hangingPunct="1"/>
            <a:r>
              <a:rPr lang="en-US" altLang="en-US" sz="3000" dirty="0" smtClean="0">
                <a:latin typeface="Arial" panose="020B0604020202020204" pitchFamily="34" charset="0"/>
                <a:cs typeface="Arial" panose="020B0604020202020204" pitchFamily="34" charset="0"/>
              </a:rPr>
              <a:t>Undue Hardship</a:t>
            </a:r>
          </a:p>
          <a:p>
            <a:pPr eaLnBrk="1" hangingPunct="1"/>
            <a:r>
              <a:rPr lang="en-US" altLang="en-US" sz="3000" dirty="0" smtClean="0">
                <a:latin typeface="Arial" panose="020B0604020202020204" pitchFamily="34" charset="0"/>
                <a:cs typeface="Arial" panose="020B0604020202020204" pitchFamily="34" charset="0"/>
              </a:rPr>
              <a:t>Member’s value to the Coast Guard</a:t>
            </a:r>
          </a:p>
          <a:p>
            <a:pPr eaLnBrk="1" hangingPunct="1"/>
            <a:r>
              <a:rPr lang="en-US" altLang="en-US" sz="3000" dirty="0" smtClean="0">
                <a:latin typeface="Arial" panose="020B0604020202020204" pitchFamily="34" charset="0"/>
                <a:cs typeface="Arial" panose="020B0604020202020204" pitchFamily="34" charset="0"/>
              </a:rPr>
              <a:t>Injustice</a:t>
            </a:r>
            <a:endParaRPr lang="en-US" altLang="en-US" dirty="0" smtClean="0"/>
          </a:p>
          <a:p>
            <a:pPr algn="ctr" eaLnBrk="1" hangingPunct="1">
              <a:buFont typeface="Arial" panose="020B0604020202020204" pitchFamily="34" charset="0"/>
              <a:buNone/>
            </a:pPr>
            <a:r>
              <a:rPr lang="en-US" altLang="en-US" sz="2400" dirty="0" smtClean="0">
                <a:latin typeface="Arial" panose="020B0604020202020204" pitchFamily="34" charset="0"/>
                <a:cs typeface="Arial" panose="020B0604020202020204" pitchFamily="34" charset="0"/>
              </a:rPr>
              <a:t> </a:t>
            </a:r>
            <a:r>
              <a:rPr lang="en-US" altLang="en-US" sz="3500" dirty="0" smtClean="0">
                <a:latin typeface="Arial" panose="020B0604020202020204" pitchFamily="34" charset="0"/>
                <a:cs typeface="Arial" panose="020B0604020202020204" pitchFamily="34" charset="0"/>
                <a:hlinkClick r:id="rId4"/>
              </a:rPr>
              <a:t>CG-5489-1</a:t>
            </a:r>
            <a:endParaRPr lang="en-US" altLang="en-US" sz="35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1028891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heckerboard(across)">
                                      <p:cBhvr>
                                        <p:cTn id="17" dur="500"/>
                                        <p:tgtEl>
                                          <p:spTgt spid="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checkerboard(across)">
                                      <p:cBhvr>
                                        <p:cTn id="22" dur="500"/>
                                        <p:tgtEl>
                                          <p:spTgt spid="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checkerboard(across)">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atermelon 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8911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555625" y="771525"/>
            <a:ext cx="74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b="1">
                <a:solidFill>
                  <a:schemeClr val="bg1"/>
                </a:solidFill>
                <a:latin typeface="Arial Black" panose="020B0A04020102020204" pitchFamily="34" charset="0"/>
              </a:rPr>
              <a:t>7</a:t>
            </a:r>
          </a:p>
        </p:txBody>
      </p:sp>
      <p:sp>
        <p:nvSpPr>
          <p:cNvPr id="5124" name="TextBox 3"/>
          <p:cNvSpPr txBox="1">
            <a:spLocks noChangeArrowheads="1"/>
          </p:cNvSpPr>
          <p:nvPr/>
        </p:nvSpPr>
        <p:spPr bwMode="auto">
          <a:xfrm>
            <a:off x="1625600" y="330200"/>
            <a:ext cx="71675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en-US" sz="6000" dirty="0">
                <a:latin typeface="Arial Black" panose="020B0A04020102020204" pitchFamily="34" charset="0"/>
              </a:rPr>
              <a:t>Who can apply for a waiver?</a:t>
            </a:r>
          </a:p>
        </p:txBody>
      </p:sp>
      <p:sp>
        <p:nvSpPr>
          <p:cNvPr id="5125" name="TextBox 5"/>
          <p:cNvSpPr txBox="1">
            <a:spLocks noChangeArrowheads="1"/>
          </p:cNvSpPr>
          <p:nvPr/>
        </p:nvSpPr>
        <p:spPr bwMode="auto">
          <a:xfrm>
            <a:off x="670338" y="2756628"/>
            <a:ext cx="78105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buFont typeface="Arial" panose="020B0604020202020204" pitchFamily="34" charset="0"/>
              <a:buChar char="•"/>
            </a:pPr>
            <a:r>
              <a:rPr lang="en-US" altLang="en-US" sz="3200" dirty="0" smtClean="0"/>
              <a:t>Current </a:t>
            </a:r>
            <a:r>
              <a:rPr lang="en-US" altLang="en-US" sz="3200" dirty="0"/>
              <a:t>CG Members</a:t>
            </a:r>
          </a:p>
          <a:p>
            <a:pPr marL="457200" indent="-457200" eaLnBrk="1" hangingPunct="1">
              <a:buFont typeface="Arial" panose="020B0604020202020204" pitchFamily="34" charset="0"/>
              <a:buChar char="•"/>
            </a:pPr>
            <a:endParaRPr lang="en-US" altLang="en-US" sz="2800" dirty="0"/>
          </a:p>
          <a:p>
            <a:pPr marL="457200" indent="-457200" eaLnBrk="1" hangingPunct="1">
              <a:buFont typeface="Arial" panose="020B0604020202020204" pitchFamily="34" charset="0"/>
              <a:buChar char="•"/>
            </a:pPr>
            <a:r>
              <a:rPr lang="en-US" altLang="en-US" sz="3200" dirty="0" smtClean="0"/>
              <a:t>Former </a:t>
            </a:r>
            <a:r>
              <a:rPr lang="en-US" altLang="en-US" sz="3200" dirty="0"/>
              <a:t>CG Members</a:t>
            </a:r>
          </a:p>
          <a:p>
            <a:pPr marL="457200" indent="-457200" eaLnBrk="1" hangingPunct="1">
              <a:buFont typeface="Arial" panose="020B0604020202020204" pitchFamily="34" charset="0"/>
              <a:buChar char="•"/>
            </a:pPr>
            <a:endParaRPr lang="en-US" altLang="en-US" sz="2800" dirty="0"/>
          </a:p>
          <a:p>
            <a:pPr marL="457200" indent="-457200" eaLnBrk="1" hangingPunct="1">
              <a:buFont typeface="Arial" panose="020B0604020202020204" pitchFamily="34" charset="0"/>
              <a:buChar char="•"/>
            </a:pPr>
            <a:r>
              <a:rPr lang="en-US" altLang="en-US" sz="3200" dirty="0" smtClean="0"/>
              <a:t>Recipients </a:t>
            </a:r>
            <a:r>
              <a:rPr lang="en-US" altLang="en-US" sz="3200" dirty="0"/>
              <a:t>of Pay/Allowances on behalf of members /former </a:t>
            </a:r>
            <a:r>
              <a:rPr lang="en-US" altLang="en-US" sz="3200" dirty="0" smtClean="0"/>
              <a:t>members    </a:t>
            </a:r>
            <a:endParaRPr lang="en-US" altLang="en-US" sz="3200" dirty="0"/>
          </a:p>
        </p:txBody>
      </p:sp>
    </p:spTree>
    <p:extLst>
      <p:ext uri="{BB962C8B-B14F-4D97-AF65-F5344CB8AC3E}">
        <p14:creationId xmlns:p14="http://schemas.microsoft.com/office/powerpoint/2010/main" val="47173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21" y="2779889"/>
            <a:ext cx="8371769" cy="3519312"/>
          </a:xfrm>
        </p:spPr>
        <p:txBody>
          <a:bodyPr rtlCol="0">
            <a:normAutofit fontScale="32500" lnSpcReduction="20000"/>
          </a:bodyPr>
          <a:lstStyle/>
          <a:p>
            <a:pPr eaLnBrk="1" fontAlgn="auto" hangingPunct="1">
              <a:spcAft>
                <a:spcPts val="0"/>
              </a:spcAft>
              <a:defRPr/>
            </a:pPr>
            <a:r>
              <a:rPr lang="en-US" sz="8000" dirty="0" smtClean="0">
                <a:latin typeface="Arial" pitchFamily="34" charset="0"/>
                <a:cs typeface="Arial" pitchFamily="34" charset="0"/>
              </a:rPr>
              <a:t>Active Duty Members</a:t>
            </a:r>
          </a:p>
          <a:p>
            <a:pPr eaLnBrk="1" fontAlgn="auto" hangingPunct="1">
              <a:spcAft>
                <a:spcPts val="0"/>
              </a:spcAft>
              <a:defRPr/>
            </a:pPr>
            <a:endParaRPr lang="en-US" sz="2500" dirty="0" smtClean="0">
              <a:latin typeface="Arial" pitchFamily="34" charset="0"/>
              <a:cs typeface="Arial" pitchFamily="34" charset="0"/>
            </a:endParaRPr>
          </a:p>
          <a:p>
            <a:pPr eaLnBrk="1" fontAlgn="auto" hangingPunct="1">
              <a:spcAft>
                <a:spcPts val="0"/>
              </a:spcAft>
              <a:defRPr/>
            </a:pPr>
            <a:r>
              <a:rPr lang="en-US" sz="8000" dirty="0" smtClean="0">
                <a:latin typeface="Arial" pitchFamily="34" charset="0"/>
                <a:cs typeface="Arial" pitchFamily="34" charset="0"/>
              </a:rPr>
              <a:t>Reservists (in Active Status)</a:t>
            </a:r>
          </a:p>
          <a:p>
            <a:pPr eaLnBrk="1" fontAlgn="auto" hangingPunct="1">
              <a:spcAft>
                <a:spcPts val="0"/>
              </a:spcAft>
              <a:defRPr/>
            </a:pPr>
            <a:endParaRPr lang="en-US" sz="2200" dirty="0" smtClean="0">
              <a:latin typeface="Arial" pitchFamily="34" charset="0"/>
              <a:cs typeface="Arial" pitchFamily="34" charset="0"/>
            </a:endParaRPr>
          </a:p>
          <a:p>
            <a:pPr eaLnBrk="1" fontAlgn="auto" hangingPunct="1">
              <a:spcAft>
                <a:spcPts val="0"/>
              </a:spcAft>
              <a:defRPr/>
            </a:pPr>
            <a:r>
              <a:rPr lang="en-US" sz="8000" dirty="0" smtClean="0">
                <a:latin typeface="Arial" pitchFamily="34" charset="0"/>
                <a:cs typeface="Arial" pitchFamily="34" charset="0"/>
              </a:rPr>
              <a:t>Effective 9 Feb 2016, Commissioned Officers and Chief Warrant Officers may apply for Remissions. </a:t>
            </a:r>
          </a:p>
          <a:p>
            <a:pPr eaLnBrk="1" fontAlgn="auto" hangingPunct="1">
              <a:spcAft>
                <a:spcPts val="0"/>
              </a:spcAft>
              <a:defRPr/>
            </a:pPr>
            <a:endParaRPr lang="en-US" sz="2200" dirty="0" smtClean="0">
              <a:latin typeface="Arial" pitchFamily="34" charset="0"/>
              <a:cs typeface="Arial" pitchFamily="34" charset="0"/>
            </a:endParaRPr>
          </a:p>
          <a:p>
            <a:pPr eaLnBrk="1" fontAlgn="auto" hangingPunct="1">
              <a:spcAft>
                <a:spcPts val="0"/>
              </a:spcAft>
              <a:defRPr/>
            </a:pPr>
            <a:r>
              <a:rPr lang="en-US" sz="8000" dirty="0" smtClean="0">
                <a:latin typeface="Arial" pitchFamily="34" charset="0"/>
                <a:cs typeface="Arial" pitchFamily="34" charset="0"/>
              </a:rPr>
              <a:t>7220.29C (CG Pay Manual) incorporated this change in its most recent edition (06 June 2017)</a:t>
            </a:r>
          </a:p>
        </p:txBody>
      </p:sp>
      <p:sp>
        <p:nvSpPr>
          <p:cNvPr id="4" name="Title 3"/>
          <p:cNvSpPr>
            <a:spLocks noGrp="1"/>
          </p:cNvSpPr>
          <p:nvPr>
            <p:ph type="title"/>
          </p:nvPr>
        </p:nvSpPr>
        <p:spPr>
          <a:xfrm>
            <a:off x="2254782" y="365125"/>
            <a:ext cx="6497637" cy="1824919"/>
          </a:xfrm>
        </p:spPr>
        <p:txBody>
          <a:bodyPr rtlCol="0">
            <a:normAutofit fontScale="90000"/>
          </a:bodyPr>
          <a:lstStyle/>
          <a:p>
            <a:pPr lvl="1" algn="ctr" eaLnBrk="1" fontAlgn="auto" hangingPunct="1">
              <a:spcAft>
                <a:spcPts val="0"/>
              </a:spcAft>
              <a:defRPr/>
            </a:pPr>
            <a:r>
              <a:rPr lang="en-US" sz="6000" dirty="0">
                <a:solidFill>
                  <a:sysClr val="windowText" lastClr="000000"/>
                </a:solidFill>
                <a:latin typeface="Arial Black" panose="020B0A04020102020204" pitchFamily="34" charset="0"/>
              </a:rPr>
              <a:t>Who can apply for a Remission?</a:t>
            </a:r>
            <a:br>
              <a:rPr lang="en-US" sz="6000" dirty="0">
                <a:solidFill>
                  <a:sysClr val="windowText" lastClr="000000"/>
                </a:solidFill>
                <a:latin typeface="Arial Black" panose="020B0A04020102020204" pitchFamily="34" charset="0"/>
              </a:rPr>
            </a:br>
            <a:endParaRPr lang="en-US" sz="1800" dirty="0">
              <a:solidFill>
                <a:sysClr val="windowText" lastClr="000000"/>
              </a:solidFill>
            </a:endParaRPr>
          </a:p>
        </p:txBody>
      </p:sp>
      <p:pic>
        <p:nvPicPr>
          <p:cNvPr id="6148" name="Picture 2" descr="Image result for watermelon 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178911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5"/>
          <p:cNvSpPr txBox="1">
            <a:spLocks noChangeArrowheads="1"/>
          </p:cNvSpPr>
          <p:nvPr/>
        </p:nvSpPr>
        <p:spPr bwMode="auto">
          <a:xfrm>
            <a:off x="936625" y="771525"/>
            <a:ext cx="74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b="1">
                <a:solidFill>
                  <a:schemeClr val="bg1"/>
                </a:solidFill>
                <a:latin typeface="Arial Black" panose="020B0A04020102020204" pitchFamily="34" charset="0"/>
              </a:rPr>
              <a:t>7</a:t>
            </a:r>
          </a:p>
        </p:txBody>
      </p:sp>
    </p:spTree>
    <p:extLst>
      <p:ext uri="{BB962C8B-B14F-4D97-AF65-F5344CB8AC3E}">
        <p14:creationId xmlns:p14="http://schemas.microsoft.com/office/powerpoint/2010/main" val="2422150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794933" y="346075"/>
            <a:ext cx="7349067" cy="1533525"/>
          </a:xfrm>
        </p:spPr>
        <p:txBody>
          <a:bodyPr>
            <a:noAutofit/>
          </a:bodyPr>
          <a:lstStyle/>
          <a:p>
            <a:pPr marL="342900" indent="-342900" algn="ctr" eaLnBrk="1" hangingPunct="1"/>
            <a:r>
              <a:rPr lang="en-US" altLang="en-US" sz="5400" dirty="0" smtClean="0">
                <a:solidFill>
                  <a:srgbClr val="000000"/>
                </a:solidFill>
                <a:latin typeface="Arial Black" panose="020B0A04020102020204" pitchFamily="34" charset="0"/>
              </a:rPr>
              <a:t>Direct Access NOTEPAD ENTRY</a:t>
            </a:r>
            <a:endParaRPr lang="en-US" altLang="en-US" sz="5400" dirty="0" smtClean="0">
              <a:solidFill>
                <a:srgbClr val="000000"/>
              </a:solidFill>
            </a:endParaRPr>
          </a:p>
        </p:txBody>
      </p:sp>
      <p:pic>
        <p:nvPicPr>
          <p:cNvPr id="7171" name="Picture 2" descr="Image result for watermelon 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178911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5"/>
          <p:cNvSpPr txBox="1">
            <a:spLocks noChangeArrowheads="1"/>
          </p:cNvSpPr>
          <p:nvPr/>
        </p:nvSpPr>
        <p:spPr bwMode="auto">
          <a:xfrm>
            <a:off x="936625" y="771525"/>
            <a:ext cx="74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b="1">
                <a:solidFill>
                  <a:schemeClr val="bg1"/>
                </a:solidFill>
                <a:latin typeface="Arial Black" panose="020B0A04020102020204" pitchFamily="34" charset="0"/>
              </a:rPr>
              <a:t>7</a:t>
            </a:r>
          </a:p>
        </p:txBody>
      </p:sp>
      <p:pic>
        <p:nvPicPr>
          <p:cNvPr id="2" name="Picture 1"/>
          <p:cNvPicPr>
            <a:picLocks noChangeAspect="1"/>
          </p:cNvPicPr>
          <p:nvPr/>
        </p:nvPicPr>
        <p:blipFill>
          <a:blip r:embed="rId4"/>
          <a:stretch>
            <a:fillRect/>
          </a:stretch>
        </p:blipFill>
        <p:spPr>
          <a:xfrm>
            <a:off x="115414" y="2516405"/>
            <a:ext cx="8910725" cy="3555923"/>
          </a:xfrm>
          <a:prstGeom prst="rect">
            <a:avLst/>
          </a:prstGeom>
        </p:spPr>
      </p:pic>
    </p:spTree>
    <p:extLst>
      <p:ext uri="{BB962C8B-B14F-4D97-AF65-F5344CB8AC3E}">
        <p14:creationId xmlns:p14="http://schemas.microsoft.com/office/powerpoint/2010/main" val="2197032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794933" y="346075"/>
            <a:ext cx="7349067" cy="1533525"/>
          </a:xfrm>
        </p:spPr>
        <p:txBody>
          <a:bodyPr>
            <a:noAutofit/>
          </a:bodyPr>
          <a:lstStyle/>
          <a:p>
            <a:pPr marL="342900" indent="-342900" algn="ctr" eaLnBrk="1" hangingPunct="1"/>
            <a:r>
              <a:rPr lang="en-US" altLang="en-US" sz="5400" dirty="0" smtClean="0">
                <a:solidFill>
                  <a:srgbClr val="000000"/>
                </a:solidFill>
                <a:latin typeface="Arial Black" panose="020B0A04020102020204" pitchFamily="34" charset="0"/>
              </a:rPr>
              <a:t>One Final Distinction</a:t>
            </a:r>
            <a:endParaRPr lang="en-US" altLang="en-US" sz="5400" dirty="0" smtClean="0">
              <a:solidFill>
                <a:srgbClr val="000000"/>
              </a:solidFill>
            </a:endParaRPr>
          </a:p>
        </p:txBody>
      </p:sp>
      <p:pic>
        <p:nvPicPr>
          <p:cNvPr id="7171" name="Picture 2" descr="Image result for watermelon 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178911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5"/>
          <p:cNvSpPr txBox="1">
            <a:spLocks noChangeArrowheads="1"/>
          </p:cNvSpPr>
          <p:nvPr/>
        </p:nvSpPr>
        <p:spPr bwMode="auto">
          <a:xfrm>
            <a:off x="936625" y="771525"/>
            <a:ext cx="74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b="1">
                <a:solidFill>
                  <a:schemeClr val="bg1"/>
                </a:solidFill>
                <a:latin typeface="Arial Black" panose="020B0A04020102020204" pitchFamily="34" charset="0"/>
              </a:rPr>
              <a:t>7</a:t>
            </a:r>
          </a:p>
        </p:txBody>
      </p:sp>
      <p:sp>
        <p:nvSpPr>
          <p:cNvPr id="3" name="TextBox 2"/>
          <p:cNvSpPr txBox="1"/>
          <p:nvPr/>
        </p:nvSpPr>
        <p:spPr>
          <a:xfrm>
            <a:off x="1455577" y="2575249"/>
            <a:ext cx="6279502" cy="3170099"/>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Waiver:</a:t>
            </a:r>
          </a:p>
          <a:p>
            <a:r>
              <a:rPr lang="en-US" sz="4000" dirty="0" smtClean="0">
                <a:latin typeface="Arial" panose="020B0604020202020204" pitchFamily="34" charset="0"/>
                <a:cs typeface="Arial" panose="020B0604020202020204" pitchFamily="34" charset="0"/>
              </a:rPr>
              <a:t>Debt deductions continue</a:t>
            </a:r>
          </a:p>
          <a:p>
            <a:endParaRPr lang="en-US" sz="4000" dirty="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Remission:</a:t>
            </a:r>
          </a:p>
          <a:p>
            <a:r>
              <a:rPr lang="en-US" sz="4000" smtClean="0">
                <a:latin typeface="Arial" panose="020B0604020202020204" pitchFamily="34" charset="0"/>
                <a:cs typeface="Arial" panose="020B0604020202020204" pitchFamily="34" charset="0"/>
              </a:rPr>
              <a:t>Debt deductions </a:t>
            </a:r>
            <a:r>
              <a:rPr lang="en-US" sz="4000" dirty="0" smtClean="0">
                <a:latin typeface="Arial" panose="020B0604020202020204" pitchFamily="34" charset="0"/>
                <a:cs typeface="Arial" panose="020B0604020202020204" pitchFamily="34" charset="0"/>
              </a:rPr>
              <a:t>Stop</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34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Image result for melting creamsicle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90500"/>
            <a:ext cx="10683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501650" y="685800"/>
            <a:ext cx="4762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b="1">
                <a:latin typeface="Arial Black" panose="020B0A04020102020204" pitchFamily="34" charset="0"/>
              </a:rPr>
              <a:t>6</a:t>
            </a:r>
          </a:p>
        </p:txBody>
      </p:sp>
      <p:sp>
        <p:nvSpPr>
          <p:cNvPr id="8196" name="TextBox 3"/>
          <p:cNvSpPr txBox="1">
            <a:spLocks noChangeArrowheads="1"/>
          </p:cNvSpPr>
          <p:nvPr/>
        </p:nvSpPr>
        <p:spPr bwMode="auto">
          <a:xfrm>
            <a:off x="2179638" y="330200"/>
            <a:ext cx="66135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latin typeface="Arial Black" panose="020B0A04020102020204" pitchFamily="34" charset="0"/>
              </a:rPr>
              <a:t>Liquidation Schedules</a:t>
            </a:r>
          </a:p>
        </p:txBody>
      </p:sp>
      <p:sp>
        <p:nvSpPr>
          <p:cNvPr id="8197" name="TextBox 8"/>
          <p:cNvSpPr txBox="1">
            <a:spLocks noChangeArrowheads="1"/>
          </p:cNvSpPr>
          <p:nvPr/>
        </p:nvSpPr>
        <p:spPr bwMode="auto">
          <a:xfrm>
            <a:off x="699916" y="2921703"/>
            <a:ext cx="775546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smtClean="0"/>
              <a:t>Less </a:t>
            </a:r>
            <a:r>
              <a:rPr lang="en-US" altLang="en-US" sz="3200" dirty="0"/>
              <a:t>than $</a:t>
            </a:r>
            <a:r>
              <a:rPr lang="en-US" altLang="en-US" sz="3200" dirty="0" smtClean="0"/>
              <a:t>749.99   -  15</a:t>
            </a:r>
            <a:r>
              <a:rPr lang="en-US" altLang="en-US" sz="3200" dirty="0"/>
              <a:t>% of disposable </a:t>
            </a:r>
            <a:r>
              <a:rPr lang="en-US" altLang="en-US" sz="3200" dirty="0" smtClean="0"/>
              <a:t>               </a:t>
            </a:r>
            <a:r>
              <a:rPr lang="en-US" altLang="en-US" sz="3200" dirty="0"/>
              <a:t/>
            </a:r>
            <a:br>
              <a:rPr lang="en-US" altLang="en-US" sz="3200" dirty="0"/>
            </a:br>
            <a:r>
              <a:rPr lang="en-US" altLang="en-US" sz="3200" dirty="0"/>
              <a:t>(30 days</a:t>
            </a:r>
            <a:r>
              <a:rPr lang="en-US" altLang="en-US" sz="3200" dirty="0" smtClean="0"/>
              <a:t>)                      earnings</a:t>
            </a:r>
          </a:p>
          <a:p>
            <a:pPr eaLnBrk="1" hangingPunct="1"/>
            <a:endParaRPr lang="en-US" altLang="en-US" sz="3200" dirty="0"/>
          </a:p>
          <a:p>
            <a:pPr eaLnBrk="1" hangingPunct="1"/>
            <a:endParaRPr lang="en-US" altLang="en-US" sz="3200" dirty="0"/>
          </a:p>
          <a:p>
            <a:pPr eaLnBrk="1" hangingPunct="1"/>
            <a:r>
              <a:rPr lang="en-US" altLang="en-US" sz="3200" dirty="0"/>
              <a:t>More than $750.00  </a:t>
            </a:r>
            <a:r>
              <a:rPr lang="en-US" altLang="en-US" sz="3200" dirty="0" smtClean="0"/>
              <a:t> - 15</a:t>
            </a:r>
            <a:r>
              <a:rPr lang="en-US" altLang="en-US" sz="3200" dirty="0"/>
              <a:t>% of </a:t>
            </a:r>
            <a:r>
              <a:rPr lang="en-US" altLang="en-US" sz="3200" dirty="0" smtClean="0"/>
              <a:t>disposable</a:t>
            </a:r>
            <a:br>
              <a:rPr lang="en-US" altLang="en-US" sz="3200" dirty="0" smtClean="0"/>
            </a:br>
            <a:r>
              <a:rPr lang="en-US" altLang="en-US" sz="3200" dirty="0" smtClean="0"/>
              <a:t>(60 days)                       earnings</a:t>
            </a:r>
            <a:endParaRPr lang="en-US" altLang="en-US" sz="3200" dirty="0"/>
          </a:p>
        </p:txBody>
      </p:sp>
    </p:spTree>
    <p:extLst>
      <p:ext uri="{BB962C8B-B14F-4D97-AF65-F5344CB8AC3E}">
        <p14:creationId xmlns:p14="http://schemas.microsoft.com/office/powerpoint/2010/main" val="1476516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2" descr="Image result for melting creamsicle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90500"/>
            <a:ext cx="10683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501650" y="685800"/>
            <a:ext cx="4762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b="1">
                <a:latin typeface="Arial Black" panose="020B0A04020102020204" pitchFamily="34" charset="0"/>
              </a:rPr>
              <a:t>6</a:t>
            </a:r>
          </a:p>
        </p:txBody>
      </p:sp>
      <p:sp>
        <p:nvSpPr>
          <p:cNvPr id="9220" name="TextBox 3"/>
          <p:cNvSpPr txBox="1">
            <a:spLocks noChangeArrowheads="1"/>
          </p:cNvSpPr>
          <p:nvPr/>
        </p:nvSpPr>
        <p:spPr bwMode="auto">
          <a:xfrm>
            <a:off x="2179638" y="330200"/>
            <a:ext cx="66135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dirty="0">
                <a:latin typeface="Arial Black" panose="020B0A04020102020204" pitchFamily="34" charset="0"/>
              </a:rPr>
              <a:t>Request for Change</a:t>
            </a:r>
          </a:p>
        </p:txBody>
      </p:sp>
      <p:sp>
        <p:nvSpPr>
          <p:cNvPr id="9221" name="TextBox 4"/>
          <p:cNvSpPr txBox="1">
            <a:spLocks noChangeArrowheads="1"/>
          </p:cNvSpPr>
          <p:nvPr/>
        </p:nvSpPr>
        <p:spPr bwMode="auto">
          <a:xfrm>
            <a:off x="1905000" y="2933700"/>
            <a:ext cx="64389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71500" indent="-571500" eaLnBrk="1" hangingPunct="1">
              <a:buFont typeface="Arial" panose="020B0604020202020204" pitchFamily="34" charset="0"/>
              <a:buChar char="•"/>
            </a:pPr>
            <a:r>
              <a:rPr lang="en-US" altLang="en-US" sz="5400" dirty="0"/>
              <a:t>CO’s Approval</a:t>
            </a:r>
          </a:p>
          <a:p>
            <a:pPr marL="571500" indent="-571500" eaLnBrk="1" hangingPunct="1">
              <a:buFont typeface="Arial" panose="020B0604020202020204" pitchFamily="34" charset="0"/>
              <a:buChar char="•"/>
            </a:pPr>
            <a:endParaRPr lang="en-US" altLang="en-US" sz="5400" dirty="0"/>
          </a:p>
          <a:p>
            <a:pPr marL="571500" indent="-571500" eaLnBrk="1" hangingPunct="1">
              <a:buFont typeface="Arial" panose="020B0604020202020204" pitchFamily="34" charset="0"/>
              <a:buChar char="•"/>
            </a:pPr>
            <a:r>
              <a:rPr lang="en-US" altLang="en-US" sz="5400" dirty="0"/>
              <a:t>10% minimum</a:t>
            </a:r>
          </a:p>
        </p:txBody>
      </p:sp>
    </p:spTree>
    <p:extLst>
      <p:ext uri="{BB962C8B-B14F-4D97-AF65-F5344CB8AC3E}">
        <p14:creationId xmlns:p14="http://schemas.microsoft.com/office/powerpoint/2010/main" val="3342791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PPC vs. System Generated</a:t>
            </a:r>
            <a:endParaRPr lang="en-US" sz="6000" dirty="0">
              <a:latin typeface="Arial Black" panose="020B0A04020102020204" pitchFamily="34" charset="0"/>
            </a:endParaRPr>
          </a:p>
        </p:txBody>
      </p:sp>
      <p:sp>
        <p:nvSpPr>
          <p:cNvPr id="2" name="TextBox 1"/>
          <p:cNvSpPr txBox="1"/>
          <p:nvPr/>
        </p:nvSpPr>
        <p:spPr>
          <a:xfrm>
            <a:off x="142041" y="2976283"/>
            <a:ext cx="8859915" cy="2308324"/>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System Generated – </a:t>
            </a:r>
            <a:r>
              <a:rPr lang="en-US" sz="4800" b="1" dirty="0" smtClean="0">
                <a:solidFill>
                  <a:srgbClr val="FF0000"/>
                </a:solidFill>
                <a:latin typeface="Arial" panose="020B0604020202020204" pitchFamily="34" charset="0"/>
                <a:cs typeface="Arial" panose="020B0604020202020204" pitchFamily="34" charset="0"/>
              </a:rPr>
              <a:t>NO</a:t>
            </a:r>
            <a:r>
              <a:rPr lang="en-US" sz="4800" dirty="0" smtClean="0">
                <a:solidFill>
                  <a:srgbClr val="FF0000"/>
                </a:solidFill>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Notes</a:t>
            </a:r>
          </a:p>
          <a:p>
            <a:endParaRPr lang="en-US" sz="4800" dirty="0">
              <a:latin typeface="Arial" panose="020B0604020202020204" pitchFamily="34" charset="0"/>
              <a:cs typeface="Arial" panose="020B0604020202020204" pitchFamily="34" charset="0"/>
            </a:endParaRPr>
          </a:p>
          <a:p>
            <a:r>
              <a:rPr lang="en-US" sz="4800" dirty="0" smtClean="0">
                <a:latin typeface="Arial" panose="020B0604020202020204" pitchFamily="34" charset="0"/>
                <a:cs typeface="Arial" panose="020B0604020202020204" pitchFamily="34" charset="0"/>
              </a:rPr>
              <a:t>PPC </a:t>
            </a:r>
            <a:r>
              <a:rPr lang="en-US" sz="4800" dirty="0">
                <a:latin typeface="Arial" panose="020B0604020202020204" pitchFamily="34" charset="0"/>
                <a:cs typeface="Arial" panose="020B0604020202020204" pitchFamily="34" charset="0"/>
              </a:rPr>
              <a:t>Generated – </a:t>
            </a:r>
            <a:r>
              <a:rPr lang="en-US" sz="4800" dirty="0" smtClean="0">
                <a:latin typeface="Arial" panose="020B0604020202020204" pitchFamily="34" charset="0"/>
                <a:cs typeface="Arial" panose="020B0604020202020204" pitchFamily="34" charset="0"/>
              </a:rPr>
              <a:t>Notes</a:t>
            </a:r>
            <a:endParaRPr lang="en-US" sz="4800" dirty="0">
              <a:latin typeface="Arial" panose="020B0604020202020204" pitchFamily="34" charset="0"/>
              <a:cs typeface="Arial" panose="020B0604020202020204" pitchFamily="34" charset="0"/>
            </a:endParaRPr>
          </a:p>
        </p:txBody>
      </p:sp>
      <p:pic>
        <p:nvPicPr>
          <p:cNvPr id="6" name="Picture 5" descr="http://www.clker.com/cliparts/5/e/p/H/p/3/surfboard-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06" y="96896"/>
            <a:ext cx="993900" cy="28793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563122" y="924212"/>
            <a:ext cx="748923"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Arial Black" panose="020B0A04020102020204" pitchFamily="34" charset="0"/>
                <a:cs typeface="Arial" panose="020B0604020202020204" pitchFamily="34" charset="0"/>
              </a:rPr>
              <a:t>5</a:t>
            </a:r>
            <a:endParaRPr lang="en-US" sz="6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53974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06708"/>
          </a:xfrm>
          <a:prstGeom prst="rect">
            <a:avLst/>
          </a:prstGeom>
        </p:spPr>
      </p:pic>
      <p:sp>
        <p:nvSpPr>
          <p:cNvPr id="6" name="TextBox 5"/>
          <p:cNvSpPr txBox="1"/>
          <p:nvPr/>
        </p:nvSpPr>
        <p:spPr>
          <a:xfrm>
            <a:off x="400283" y="5488858"/>
            <a:ext cx="8343433" cy="1200329"/>
          </a:xfrm>
          <a:prstGeom prst="rect">
            <a:avLst/>
          </a:prstGeom>
          <a:noFill/>
        </p:spPr>
        <p:txBody>
          <a:bodyPr wrap="square" rtlCol="0">
            <a:spAutoFit/>
          </a:bodyPr>
          <a:lstStyle/>
          <a:p>
            <a:pPr algn="ctr"/>
            <a:r>
              <a:rPr lang="en-US" sz="3600" dirty="0" smtClean="0">
                <a:latin typeface="Arial Black" panose="020B0A04020102020204" pitchFamily="34" charset="0"/>
              </a:rPr>
              <a:t>Top 10 Things </a:t>
            </a:r>
            <a:r>
              <a:rPr lang="en-US" sz="3600" dirty="0">
                <a:latin typeface="Arial Black" panose="020B0A04020102020204" pitchFamily="34" charset="0"/>
              </a:rPr>
              <a:t>Y</a:t>
            </a:r>
            <a:r>
              <a:rPr lang="en-US" sz="3600" dirty="0" smtClean="0">
                <a:latin typeface="Arial Black" panose="020B0A04020102020204" pitchFamily="34" charset="0"/>
              </a:rPr>
              <a:t>ou </a:t>
            </a:r>
            <a:r>
              <a:rPr lang="en-US" sz="3600" dirty="0">
                <a:latin typeface="Arial Black" panose="020B0A04020102020204" pitchFamily="34" charset="0"/>
              </a:rPr>
              <a:t>S</a:t>
            </a:r>
            <a:r>
              <a:rPr lang="en-US" sz="3600" dirty="0" smtClean="0">
                <a:latin typeface="Arial Black" panose="020B0A04020102020204" pitchFamily="34" charset="0"/>
              </a:rPr>
              <a:t>hould </a:t>
            </a:r>
            <a:r>
              <a:rPr lang="en-US" sz="3600" dirty="0">
                <a:latin typeface="Arial Black" panose="020B0A04020102020204" pitchFamily="34" charset="0"/>
              </a:rPr>
              <a:t>K</a:t>
            </a:r>
            <a:r>
              <a:rPr lang="en-US" sz="3600" dirty="0" smtClean="0">
                <a:latin typeface="Arial Black" panose="020B0A04020102020204" pitchFamily="34" charset="0"/>
              </a:rPr>
              <a:t>now </a:t>
            </a:r>
            <a:r>
              <a:rPr lang="en-US" sz="3600" dirty="0">
                <a:latin typeface="Arial Black" panose="020B0A04020102020204" pitchFamily="34" charset="0"/>
              </a:rPr>
              <a:t>A</a:t>
            </a:r>
            <a:r>
              <a:rPr lang="en-US" sz="3600" dirty="0" smtClean="0">
                <a:latin typeface="Arial Black" panose="020B0A04020102020204" pitchFamily="34" charset="0"/>
              </a:rPr>
              <a:t>bout DEBTS</a:t>
            </a:r>
            <a:endParaRPr lang="en-US" sz="3600" dirty="0">
              <a:latin typeface="Arial Black" panose="020B0A04020102020204" pitchFamily="34" charset="0"/>
            </a:endParaRPr>
          </a:p>
        </p:txBody>
      </p:sp>
    </p:spTree>
    <p:extLst>
      <p:ext uri="{BB962C8B-B14F-4D97-AF65-F5344CB8AC3E}">
        <p14:creationId xmlns:p14="http://schemas.microsoft.com/office/powerpoint/2010/main" val="19193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stretch>
            <a:fillRect/>
          </a:stretch>
        </p:blipFill>
        <p:spPr>
          <a:xfrm>
            <a:off x="572615" y="3201140"/>
            <a:ext cx="8001000" cy="1654574"/>
          </a:xfrm>
          <a:prstGeom prst="rect">
            <a:avLst/>
          </a:prstGeom>
        </p:spPr>
      </p:pic>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PPC vs. System Generated</a:t>
            </a:r>
            <a:endParaRPr lang="en-US" sz="6000" dirty="0">
              <a:latin typeface="Arial Black" panose="020B0A04020102020204" pitchFamily="34" charset="0"/>
            </a:endParaRPr>
          </a:p>
        </p:txBody>
      </p:sp>
      <p:sp>
        <p:nvSpPr>
          <p:cNvPr id="7" name="Rectangle 6"/>
          <p:cNvSpPr/>
          <p:nvPr/>
        </p:nvSpPr>
        <p:spPr>
          <a:xfrm>
            <a:off x="4593498" y="3799643"/>
            <a:ext cx="2863745" cy="3714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ttp://www.clker.com/cliparts/5/e/p/H/p/3/surfboard-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06" y="96896"/>
            <a:ext cx="993900" cy="28793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
          <p:cNvSpPr txBox="1"/>
          <p:nvPr/>
        </p:nvSpPr>
        <p:spPr>
          <a:xfrm>
            <a:off x="563122" y="924212"/>
            <a:ext cx="748923"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Arial Black" panose="020B0A04020102020204" pitchFamily="34" charset="0"/>
                <a:cs typeface="Arial" panose="020B0604020202020204" pitchFamily="34" charset="0"/>
              </a:rPr>
              <a:t>5</a:t>
            </a:r>
            <a:endParaRPr lang="en-US" sz="6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124956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3903" y="453573"/>
            <a:ext cx="6965002" cy="1569660"/>
          </a:xfrm>
          <a:prstGeom prst="rect">
            <a:avLst/>
          </a:prstGeom>
          <a:noFill/>
        </p:spPr>
        <p:txBody>
          <a:bodyPr wrap="square" rtlCol="0">
            <a:spAutoFit/>
          </a:bodyPr>
          <a:lstStyle/>
          <a:p>
            <a:pPr algn="ctr"/>
            <a:r>
              <a:rPr lang="en-US" sz="4800" dirty="0" smtClean="0">
                <a:latin typeface="Arial Black" panose="020B0A04020102020204" pitchFamily="34" charset="0"/>
              </a:rPr>
              <a:t>PPC vs. System Generated</a:t>
            </a:r>
            <a:endParaRPr lang="en-US" sz="4800" dirty="0">
              <a:latin typeface="Arial Black" panose="020B0A04020102020204" pitchFamily="34" charset="0"/>
            </a:endParaRPr>
          </a:p>
        </p:txBody>
      </p:sp>
      <p:pic>
        <p:nvPicPr>
          <p:cNvPr id="5" name="Picture 4"/>
          <p:cNvPicPr>
            <a:picLocks noChangeAspect="1"/>
          </p:cNvPicPr>
          <p:nvPr/>
        </p:nvPicPr>
        <p:blipFill>
          <a:blip r:embed="rId3"/>
          <a:stretch>
            <a:fillRect/>
          </a:stretch>
        </p:blipFill>
        <p:spPr>
          <a:xfrm>
            <a:off x="1428237" y="2269733"/>
            <a:ext cx="7467600" cy="4429125"/>
          </a:xfrm>
          <a:prstGeom prst="rect">
            <a:avLst/>
          </a:prstGeom>
        </p:spPr>
      </p:pic>
      <p:sp>
        <p:nvSpPr>
          <p:cNvPr id="7" name="Rectangle 6"/>
          <p:cNvSpPr/>
          <p:nvPr/>
        </p:nvSpPr>
        <p:spPr>
          <a:xfrm>
            <a:off x="7154610" y="4208726"/>
            <a:ext cx="1112907" cy="24901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55533" y="4511591"/>
            <a:ext cx="6825632" cy="2787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44157" y="5059779"/>
            <a:ext cx="6825632" cy="2787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www.clker.com/cliparts/5/e/p/H/p/3/surfboard-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06" y="96896"/>
            <a:ext cx="993900" cy="28793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
          <p:cNvSpPr txBox="1"/>
          <p:nvPr/>
        </p:nvSpPr>
        <p:spPr>
          <a:xfrm>
            <a:off x="563122" y="924212"/>
            <a:ext cx="748923"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Arial Black" panose="020B0A04020102020204" pitchFamily="34" charset="0"/>
                <a:cs typeface="Arial" panose="020B0604020202020204" pitchFamily="34" charset="0"/>
              </a:rPr>
              <a:t>5</a:t>
            </a:r>
            <a:endParaRPr lang="en-US" sz="6600" b="1" dirty="0">
              <a:latin typeface="Arial Black" panose="020B0A04020102020204" pitchFamily="34" charset="0"/>
              <a:cs typeface="Arial" panose="020B0604020202020204" pitchFamily="34" charset="0"/>
            </a:endParaRPr>
          </a:p>
        </p:txBody>
      </p:sp>
      <p:sp>
        <p:nvSpPr>
          <p:cNvPr id="13" name="Rectangle 12"/>
          <p:cNvSpPr/>
          <p:nvPr/>
        </p:nvSpPr>
        <p:spPr>
          <a:xfrm>
            <a:off x="1446655" y="4208726"/>
            <a:ext cx="1112907" cy="24901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964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07579" y="1609520"/>
            <a:ext cx="7629096" cy="4999805"/>
          </a:xfrm>
          <a:prstGeom prst="rect">
            <a:avLst/>
          </a:prstGeom>
        </p:spPr>
      </p:pic>
      <p:sp>
        <p:nvSpPr>
          <p:cNvPr id="7" name="Rectangle 6"/>
          <p:cNvSpPr/>
          <p:nvPr/>
        </p:nvSpPr>
        <p:spPr>
          <a:xfrm>
            <a:off x="7180581" y="2028614"/>
            <a:ext cx="907235" cy="2456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26686" y="5921406"/>
            <a:ext cx="1743799" cy="1517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03903" y="439925"/>
            <a:ext cx="6965002" cy="830997"/>
          </a:xfrm>
          <a:prstGeom prst="rect">
            <a:avLst/>
          </a:prstGeom>
          <a:noFill/>
        </p:spPr>
        <p:txBody>
          <a:bodyPr wrap="square" rtlCol="0">
            <a:spAutoFit/>
          </a:bodyPr>
          <a:lstStyle/>
          <a:p>
            <a:pPr algn="ctr"/>
            <a:r>
              <a:rPr lang="en-US" sz="4800" dirty="0" smtClean="0">
                <a:latin typeface="Arial Black" panose="020B0A04020102020204" pitchFamily="34" charset="0"/>
              </a:rPr>
              <a:t>System Generated</a:t>
            </a:r>
            <a:endParaRPr lang="en-US" sz="4800" dirty="0">
              <a:latin typeface="Arial Black" panose="020B0A04020102020204" pitchFamily="34" charset="0"/>
            </a:endParaRPr>
          </a:p>
        </p:txBody>
      </p:sp>
      <p:sp>
        <p:nvSpPr>
          <p:cNvPr id="13" name="Rectangle 12"/>
          <p:cNvSpPr/>
          <p:nvPr/>
        </p:nvSpPr>
        <p:spPr>
          <a:xfrm>
            <a:off x="4029107" y="4802819"/>
            <a:ext cx="1253107" cy="1648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7831364" y="2511196"/>
            <a:ext cx="730881" cy="756984"/>
          </a:xfrm>
          <a:prstGeom prst="rect">
            <a:avLst/>
          </a:prstGeom>
        </p:spPr>
      </p:pic>
      <p:sp>
        <p:nvSpPr>
          <p:cNvPr id="14" name="Rectangle 13"/>
          <p:cNvSpPr/>
          <p:nvPr/>
        </p:nvSpPr>
        <p:spPr>
          <a:xfrm>
            <a:off x="8678116" y="1960373"/>
            <a:ext cx="307686" cy="3139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8562245" y="2274274"/>
            <a:ext cx="129995" cy="27824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http://www.clker.com/cliparts/5/e/p/H/p/3/surfboard-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06" y="96896"/>
            <a:ext cx="993900" cy="28793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
          <p:cNvSpPr txBox="1"/>
          <p:nvPr/>
        </p:nvSpPr>
        <p:spPr>
          <a:xfrm>
            <a:off x="563122" y="924212"/>
            <a:ext cx="748923"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Arial Black" panose="020B0A04020102020204" pitchFamily="34" charset="0"/>
                <a:cs typeface="Arial" panose="020B0604020202020204" pitchFamily="34" charset="0"/>
              </a:rPr>
              <a:t>5</a:t>
            </a:r>
            <a:endParaRPr lang="en-US" sz="6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8906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10" grpId="0" animBg="1"/>
      <p:bldP spid="13" grpId="1"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8898" y="1777725"/>
            <a:ext cx="7677150" cy="4953000"/>
          </a:xfrm>
          <a:prstGeom prst="rect">
            <a:avLst/>
          </a:prstGeom>
        </p:spPr>
      </p:pic>
      <p:sp>
        <p:nvSpPr>
          <p:cNvPr id="7" name="Rectangle 6"/>
          <p:cNvSpPr/>
          <p:nvPr/>
        </p:nvSpPr>
        <p:spPr>
          <a:xfrm>
            <a:off x="8573971" y="2013892"/>
            <a:ext cx="307686" cy="3139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17941" y="5942680"/>
            <a:ext cx="1703648" cy="1615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03903" y="166965"/>
            <a:ext cx="6965002" cy="1569660"/>
          </a:xfrm>
          <a:prstGeom prst="rect">
            <a:avLst/>
          </a:prstGeom>
          <a:noFill/>
        </p:spPr>
        <p:txBody>
          <a:bodyPr wrap="square" rtlCol="0">
            <a:spAutoFit/>
          </a:bodyPr>
          <a:lstStyle/>
          <a:p>
            <a:pPr algn="ctr"/>
            <a:r>
              <a:rPr lang="en-US" sz="4800" dirty="0" smtClean="0">
                <a:latin typeface="Arial Black" panose="020B0A04020102020204" pitchFamily="34" charset="0"/>
              </a:rPr>
              <a:t>Active Duty</a:t>
            </a:r>
          </a:p>
          <a:p>
            <a:pPr algn="ctr"/>
            <a:r>
              <a:rPr lang="en-US" sz="4800" dirty="0">
                <a:latin typeface="Arial Black" panose="020B0A04020102020204" pitchFamily="34" charset="0"/>
              </a:rPr>
              <a:t>PPC Generated</a:t>
            </a:r>
          </a:p>
        </p:txBody>
      </p:sp>
      <p:pic>
        <p:nvPicPr>
          <p:cNvPr id="6" name="Picture 5"/>
          <p:cNvPicPr>
            <a:picLocks noChangeAspect="1"/>
          </p:cNvPicPr>
          <p:nvPr/>
        </p:nvPicPr>
        <p:blipFill>
          <a:blip r:embed="rId4"/>
          <a:stretch>
            <a:fillRect/>
          </a:stretch>
        </p:blipFill>
        <p:spPr>
          <a:xfrm>
            <a:off x="7667461" y="2606037"/>
            <a:ext cx="776515" cy="862794"/>
          </a:xfrm>
          <a:prstGeom prst="rect">
            <a:avLst/>
          </a:prstGeom>
        </p:spPr>
      </p:pic>
      <p:cxnSp>
        <p:nvCxnSpPr>
          <p:cNvPr id="17" name="Straight Arrow Connector 16"/>
          <p:cNvCxnSpPr/>
          <p:nvPr/>
        </p:nvCxnSpPr>
        <p:spPr>
          <a:xfrm flipH="1">
            <a:off x="8443976" y="2327793"/>
            <a:ext cx="129995" cy="27824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14691" y="4835824"/>
            <a:ext cx="1229227" cy="1536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098134" y="2170656"/>
            <a:ext cx="913287" cy="18443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http://www.clker.com/cliparts/5/e/p/H/p/3/surfboard-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06" y="96896"/>
            <a:ext cx="993900" cy="28793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2"/>
          <p:cNvSpPr txBox="1"/>
          <p:nvPr/>
        </p:nvSpPr>
        <p:spPr>
          <a:xfrm>
            <a:off x="563122" y="924212"/>
            <a:ext cx="748923"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Arial Black" panose="020B0A04020102020204" pitchFamily="34" charset="0"/>
                <a:cs typeface="Arial" panose="020B0604020202020204" pitchFamily="34" charset="0"/>
              </a:rPr>
              <a:t>5</a:t>
            </a:r>
            <a:endParaRPr lang="en-US" sz="6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7233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1" grpId="1" animBg="1"/>
      <p:bldP spid="2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12045" y="2179419"/>
            <a:ext cx="7656530" cy="4291048"/>
          </a:xfrm>
          <a:prstGeom prst="rect">
            <a:avLst/>
          </a:prstGeom>
        </p:spPr>
      </p:pic>
      <p:sp>
        <p:nvSpPr>
          <p:cNvPr id="7" name="Rectangle 6"/>
          <p:cNvSpPr/>
          <p:nvPr/>
        </p:nvSpPr>
        <p:spPr>
          <a:xfrm>
            <a:off x="4732589" y="5443374"/>
            <a:ext cx="2251773" cy="98276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03903" y="166965"/>
            <a:ext cx="6965002" cy="1569660"/>
          </a:xfrm>
          <a:prstGeom prst="rect">
            <a:avLst/>
          </a:prstGeom>
          <a:noFill/>
        </p:spPr>
        <p:txBody>
          <a:bodyPr wrap="square" rtlCol="0">
            <a:spAutoFit/>
          </a:bodyPr>
          <a:lstStyle/>
          <a:p>
            <a:pPr algn="ctr"/>
            <a:r>
              <a:rPr lang="en-US" sz="4800" dirty="0" smtClean="0">
                <a:latin typeface="Arial Black" panose="020B0A04020102020204" pitchFamily="34" charset="0"/>
              </a:rPr>
              <a:t>Active Duty</a:t>
            </a:r>
          </a:p>
          <a:p>
            <a:pPr algn="ctr"/>
            <a:r>
              <a:rPr lang="en-US" sz="4800" dirty="0">
                <a:latin typeface="Arial Black" panose="020B0A04020102020204" pitchFamily="34" charset="0"/>
              </a:rPr>
              <a:t>PPC Generated</a:t>
            </a:r>
          </a:p>
        </p:txBody>
      </p:sp>
      <p:pic>
        <p:nvPicPr>
          <p:cNvPr id="8" name="Picture 7" descr="http://www.clker.com/cliparts/5/e/p/H/p/3/surfboard-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06" y="96896"/>
            <a:ext cx="993900" cy="28793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p:cNvSpPr txBox="1"/>
          <p:nvPr/>
        </p:nvSpPr>
        <p:spPr>
          <a:xfrm>
            <a:off x="563122" y="924212"/>
            <a:ext cx="748923"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Arial Black" panose="020B0A04020102020204" pitchFamily="34" charset="0"/>
                <a:cs typeface="Arial" panose="020B0604020202020204" pitchFamily="34" charset="0"/>
              </a:rPr>
              <a:t>5</a:t>
            </a:r>
            <a:endParaRPr lang="en-US" sz="6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84005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03903" y="153317"/>
            <a:ext cx="6965002" cy="1569660"/>
          </a:xfrm>
          <a:prstGeom prst="rect">
            <a:avLst/>
          </a:prstGeom>
          <a:noFill/>
        </p:spPr>
        <p:txBody>
          <a:bodyPr wrap="square" rtlCol="0">
            <a:spAutoFit/>
          </a:bodyPr>
          <a:lstStyle/>
          <a:p>
            <a:pPr algn="ctr"/>
            <a:r>
              <a:rPr lang="en-US" sz="4800" dirty="0" smtClean="0">
                <a:latin typeface="Arial Black" panose="020B0A04020102020204" pitchFamily="34" charset="0"/>
              </a:rPr>
              <a:t>Active Duty</a:t>
            </a:r>
          </a:p>
          <a:p>
            <a:pPr algn="ctr"/>
            <a:r>
              <a:rPr lang="en-US" sz="4800" dirty="0" smtClean="0">
                <a:latin typeface="Arial Black" panose="020B0A04020102020204" pitchFamily="34" charset="0"/>
              </a:rPr>
              <a:t>PPC Generated</a:t>
            </a:r>
            <a:endParaRPr lang="en-US" sz="4800" dirty="0">
              <a:latin typeface="Arial Black" panose="020B0A04020102020204" pitchFamily="34" charset="0"/>
            </a:endParaRPr>
          </a:p>
        </p:txBody>
      </p:sp>
      <p:pic>
        <p:nvPicPr>
          <p:cNvPr id="9" name="Picture 8"/>
          <p:cNvPicPr>
            <a:picLocks noChangeAspect="1"/>
          </p:cNvPicPr>
          <p:nvPr/>
        </p:nvPicPr>
        <p:blipFill>
          <a:blip r:embed="rId3"/>
          <a:stretch>
            <a:fillRect/>
          </a:stretch>
        </p:blipFill>
        <p:spPr>
          <a:xfrm>
            <a:off x="17755" y="2518501"/>
            <a:ext cx="9116811" cy="3615967"/>
          </a:xfrm>
          <a:prstGeom prst="rect">
            <a:avLst/>
          </a:prstGeom>
        </p:spPr>
      </p:pic>
      <p:pic>
        <p:nvPicPr>
          <p:cNvPr id="8" name="Picture 7" descr="http://www.clker.com/cliparts/5/e/p/H/p/3/surfboard-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206" y="96896"/>
            <a:ext cx="815385" cy="23622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
          <p:cNvSpPr txBox="1"/>
          <p:nvPr/>
        </p:nvSpPr>
        <p:spPr>
          <a:xfrm>
            <a:off x="492098" y="808801"/>
            <a:ext cx="748923"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Arial Black" panose="020B0A04020102020204" pitchFamily="34" charset="0"/>
                <a:cs typeface="Arial" panose="020B0604020202020204" pitchFamily="34" charset="0"/>
              </a:rPr>
              <a:t>5</a:t>
            </a:r>
            <a:endParaRPr lang="en-US" sz="6600" b="1" dirty="0">
              <a:latin typeface="Arial Black" panose="020B0A04020102020204" pitchFamily="34" charset="0"/>
              <a:cs typeface="Arial" panose="020B0604020202020204" pitchFamily="34" charset="0"/>
            </a:endParaRPr>
          </a:p>
        </p:txBody>
      </p:sp>
      <p:sp>
        <p:nvSpPr>
          <p:cNvPr id="10" name="Rectangle 9"/>
          <p:cNvSpPr/>
          <p:nvPr/>
        </p:nvSpPr>
        <p:spPr>
          <a:xfrm>
            <a:off x="1746720" y="4953739"/>
            <a:ext cx="7335136" cy="112179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07727" y="3612861"/>
            <a:ext cx="1256048" cy="2270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909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31065" y="1666753"/>
            <a:ext cx="7524750" cy="5019675"/>
          </a:xfrm>
          <a:prstGeom prst="rect">
            <a:avLst/>
          </a:prstGeom>
        </p:spPr>
      </p:pic>
      <p:sp>
        <p:nvSpPr>
          <p:cNvPr id="10" name="Rectangle 9"/>
          <p:cNvSpPr/>
          <p:nvPr/>
        </p:nvSpPr>
        <p:spPr>
          <a:xfrm>
            <a:off x="4033379" y="5955462"/>
            <a:ext cx="1733265" cy="16959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03903" y="30485"/>
            <a:ext cx="6965002" cy="1569660"/>
          </a:xfrm>
          <a:prstGeom prst="rect">
            <a:avLst/>
          </a:prstGeom>
          <a:noFill/>
        </p:spPr>
        <p:txBody>
          <a:bodyPr wrap="square" rtlCol="0">
            <a:spAutoFit/>
          </a:bodyPr>
          <a:lstStyle/>
          <a:p>
            <a:pPr algn="ctr"/>
            <a:r>
              <a:rPr lang="en-US" sz="4800" dirty="0" smtClean="0">
                <a:latin typeface="Arial Black" panose="020B0A04020102020204" pitchFamily="34" charset="0"/>
              </a:rPr>
              <a:t>Reservist</a:t>
            </a:r>
          </a:p>
          <a:p>
            <a:pPr algn="ctr"/>
            <a:r>
              <a:rPr lang="en-US" sz="4800" dirty="0" smtClean="0">
                <a:latin typeface="Arial Black" panose="020B0A04020102020204" pitchFamily="34" charset="0"/>
              </a:rPr>
              <a:t>PPC Generated</a:t>
            </a:r>
            <a:endParaRPr lang="en-US" sz="4800" dirty="0">
              <a:latin typeface="Arial Black" panose="020B0A04020102020204" pitchFamily="34" charset="0"/>
            </a:endParaRPr>
          </a:p>
        </p:txBody>
      </p:sp>
      <p:sp>
        <p:nvSpPr>
          <p:cNvPr id="13" name="Rectangle 12"/>
          <p:cNvSpPr/>
          <p:nvPr/>
        </p:nvSpPr>
        <p:spPr>
          <a:xfrm>
            <a:off x="4033379" y="4840437"/>
            <a:ext cx="1255596" cy="1655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88286" y="2124534"/>
            <a:ext cx="912127" cy="1791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647493" y="1983150"/>
            <a:ext cx="307686" cy="3139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7767110" y="2575295"/>
            <a:ext cx="776515" cy="862794"/>
          </a:xfrm>
          <a:prstGeom prst="rect">
            <a:avLst/>
          </a:prstGeom>
        </p:spPr>
      </p:pic>
      <p:cxnSp>
        <p:nvCxnSpPr>
          <p:cNvPr id="17" name="Straight Arrow Connector 16"/>
          <p:cNvCxnSpPr/>
          <p:nvPr/>
        </p:nvCxnSpPr>
        <p:spPr>
          <a:xfrm flipH="1">
            <a:off x="8543626" y="2303686"/>
            <a:ext cx="103867" cy="2716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http://www.clker.com/cliparts/5/e/p/H/p/3/surfboard-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06" y="96896"/>
            <a:ext cx="993900" cy="287938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
          <p:cNvSpPr txBox="1"/>
          <p:nvPr/>
        </p:nvSpPr>
        <p:spPr>
          <a:xfrm>
            <a:off x="563122" y="924212"/>
            <a:ext cx="748923"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Arial Black" panose="020B0A04020102020204" pitchFamily="34" charset="0"/>
                <a:cs typeface="Arial" panose="020B0604020202020204" pitchFamily="34" charset="0"/>
              </a:rPr>
              <a:t>5</a:t>
            </a:r>
            <a:endParaRPr lang="en-US" sz="6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3025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1" animBg="1"/>
      <p:bldP spid="14" grpId="1"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4647" y="4169284"/>
            <a:ext cx="8105775" cy="2600008"/>
          </a:xfrm>
          <a:prstGeom prst="rect">
            <a:avLst/>
          </a:prstGeom>
        </p:spPr>
      </p:pic>
      <p:pic>
        <p:nvPicPr>
          <p:cNvPr id="4" name="Picture 3"/>
          <p:cNvPicPr>
            <a:picLocks noChangeAspect="1"/>
          </p:cNvPicPr>
          <p:nvPr/>
        </p:nvPicPr>
        <p:blipFill>
          <a:blip r:embed="rId4"/>
          <a:stretch>
            <a:fillRect/>
          </a:stretch>
        </p:blipFill>
        <p:spPr>
          <a:xfrm>
            <a:off x="2308461" y="1551374"/>
            <a:ext cx="6089930" cy="2522373"/>
          </a:xfrm>
          <a:prstGeom prst="rect">
            <a:avLst/>
          </a:prstGeom>
        </p:spPr>
      </p:pic>
      <p:sp>
        <p:nvSpPr>
          <p:cNvPr id="7" name="Rectangle 6"/>
          <p:cNvSpPr/>
          <p:nvPr/>
        </p:nvSpPr>
        <p:spPr>
          <a:xfrm>
            <a:off x="2142700" y="6238022"/>
            <a:ext cx="6577722" cy="4903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19650" y="3754049"/>
            <a:ext cx="2101754" cy="2941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03903" y="30485"/>
            <a:ext cx="6965002" cy="1569660"/>
          </a:xfrm>
          <a:prstGeom prst="rect">
            <a:avLst/>
          </a:prstGeom>
          <a:noFill/>
        </p:spPr>
        <p:txBody>
          <a:bodyPr wrap="square" rtlCol="0">
            <a:spAutoFit/>
          </a:bodyPr>
          <a:lstStyle/>
          <a:p>
            <a:pPr algn="ctr"/>
            <a:r>
              <a:rPr lang="en-US" sz="4800" dirty="0" smtClean="0">
                <a:latin typeface="Arial Black" panose="020B0A04020102020204" pitchFamily="34" charset="0"/>
              </a:rPr>
              <a:t>Reservist</a:t>
            </a:r>
          </a:p>
          <a:p>
            <a:pPr algn="ctr"/>
            <a:r>
              <a:rPr lang="en-US" sz="4800" dirty="0" smtClean="0">
                <a:latin typeface="Arial Black" panose="020B0A04020102020204" pitchFamily="34" charset="0"/>
              </a:rPr>
              <a:t>PPC Generated</a:t>
            </a:r>
            <a:endParaRPr lang="en-US" sz="4800" dirty="0">
              <a:latin typeface="Arial Black" panose="020B0A04020102020204" pitchFamily="34" charset="0"/>
            </a:endParaRPr>
          </a:p>
        </p:txBody>
      </p:sp>
      <p:pic>
        <p:nvPicPr>
          <p:cNvPr id="9" name="Picture 8" descr="http://www.clker.com/cliparts/5/e/p/H/p/3/surfboard-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06" y="96896"/>
            <a:ext cx="993900" cy="28793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p:cNvSpPr txBox="1"/>
          <p:nvPr/>
        </p:nvSpPr>
        <p:spPr>
          <a:xfrm>
            <a:off x="563122" y="924212"/>
            <a:ext cx="748923"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Arial Black" panose="020B0A04020102020204" pitchFamily="34" charset="0"/>
                <a:cs typeface="Arial" panose="020B0604020202020204" pitchFamily="34" charset="0"/>
              </a:rPr>
              <a:t>5</a:t>
            </a:r>
            <a:endParaRPr lang="en-US" sz="6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442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flip flop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72" y="133350"/>
            <a:ext cx="2040368" cy="21494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3515" y="901899"/>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4</a:t>
            </a:r>
          </a:p>
        </p:txBody>
      </p:sp>
      <p:sp>
        <p:nvSpPr>
          <p:cNvPr id="4" name="TextBox 3"/>
          <p:cNvSpPr txBox="1"/>
          <p:nvPr/>
        </p:nvSpPr>
        <p:spPr>
          <a:xfrm>
            <a:off x="2003903" y="330741"/>
            <a:ext cx="6965002" cy="1015663"/>
          </a:xfrm>
          <a:prstGeom prst="rect">
            <a:avLst/>
          </a:prstGeom>
          <a:noFill/>
        </p:spPr>
        <p:txBody>
          <a:bodyPr wrap="square" rtlCol="0">
            <a:spAutoFit/>
          </a:bodyPr>
          <a:lstStyle/>
          <a:p>
            <a:pPr algn="ctr"/>
            <a:r>
              <a:rPr lang="en-US" sz="6000" dirty="0" smtClean="0">
                <a:latin typeface="Arial Black" panose="020B0A04020102020204" pitchFamily="34" charset="0"/>
              </a:rPr>
              <a:t>E.A.B.P.</a:t>
            </a:r>
            <a:endParaRPr lang="en-US" sz="6000" dirty="0">
              <a:latin typeface="Arial Black" panose="020B0A04020102020204" pitchFamily="34" charset="0"/>
            </a:endParaRPr>
          </a:p>
        </p:txBody>
      </p:sp>
      <p:pic>
        <p:nvPicPr>
          <p:cNvPr id="5" name="Picture 4"/>
          <p:cNvPicPr/>
          <p:nvPr/>
        </p:nvPicPr>
        <p:blipFill>
          <a:blip r:embed="rId4" cstate="print"/>
          <a:stretch>
            <a:fillRect/>
          </a:stretch>
        </p:blipFill>
        <p:spPr>
          <a:xfrm>
            <a:off x="360754" y="2507402"/>
            <a:ext cx="8403685" cy="2736084"/>
          </a:xfrm>
          <a:prstGeom prst="rect">
            <a:avLst/>
          </a:prstGeom>
        </p:spPr>
      </p:pic>
      <p:sp>
        <p:nvSpPr>
          <p:cNvPr id="6" name="Rectangle 5"/>
          <p:cNvSpPr/>
          <p:nvPr/>
        </p:nvSpPr>
        <p:spPr>
          <a:xfrm>
            <a:off x="4123426" y="2903327"/>
            <a:ext cx="4593940" cy="10382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148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590675" y="1085850"/>
            <a:ext cx="7124700" cy="5591175"/>
          </a:xfrm>
          <a:prstGeom prst="rect">
            <a:avLst/>
          </a:prstGeom>
          <a:noFill/>
          <a:ln w="9525">
            <a:noFill/>
            <a:miter lim="800000"/>
            <a:headEnd/>
            <a:tailEnd/>
          </a:ln>
        </p:spPr>
      </p:pic>
      <p:pic>
        <p:nvPicPr>
          <p:cNvPr id="7" name="Picture 4" descr="Image result for flip flop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2" y="0"/>
            <a:ext cx="1624753" cy="17116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465" y="587574"/>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4</a:t>
            </a:r>
          </a:p>
        </p:txBody>
      </p:sp>
      <p:sp>
        <p:nvSpPr>
          <p:cNvPr id="4" name="TextBox 3"/>
          <p:cNvSpPr txBox="1"/>
          <p:nvPr/>
        </p:nvSpPr>
        <p:spPr>
          <a:xfrm>
            <a:off x="2003903" y="16416"/>
            <a:ext cx="6965002" cy="1015663"/>
          </a:xfrm>
          <a:prstGeom prst="rect">
            <a:avLst/>
          </a:prstGeom>
          <a:noFill/>
        </p:spPr>
        <p:txBody>
          <a:bodyPr wrap="square" rtlCol="0">
            <a:spAutoFit/>
          </a:bodyPr>
          <a:lstStyle/>
          <a:p>
            <a:pPr algn="ctr"/>
            <a:r>
              <a:rPr lang="en-US" sz="6000" dirty="0" smtClean="0">
                <a:latin typeface="Arial Black" panose="020B0A04020102020204" pitchFamily="34" charset="0"/>
              </a:rPr>
              <a:t>E.A.B.P.</a:t>
            </a:r>
            <a:endParaRPr lang="en-US" sz="6000" dirty="0">
              <a:latin typeface="Arial Black" panose="020B0A04020102020204" pitchFamily="34" charset="0"/>
            </a:endParaRPr>
          </a:p>
        </p:txBody>
      </p:sp>
      <p:sp>
        <p:nvSpPr>
          <p:cNvPr id="6" name="Rectangle 5"/>
          <p:cNvSpPr/>
          <p:nvPr/>
        </p:nvSpPr>
        <p:spPr>
          <a:xfrm>
            <a:off x="1600200" y="3438524"/>
            <a:ext cx="6486525" cy="21431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3971925"/>
            <a:ext cx="6486525" cy="2762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67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3016250" y="330200"/>
            <a:ext cx="4949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6000" dirty="0">
                <a:latin typeface="Arial Black" panose="020B0A04020102020204" pitchFamily="34" charset="0"/>
              </a:rPr>
              <a:t>References</a:t>
            </a:r>
          </a:p>
        </p:txBody>
      </p:sp>
      <p:pic>
        <p:nvPicPr>
          <p:cNvPr id="4099" name="Picture 46" descr="Image result for pool floa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2519363"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9"/>
          <p:cNvSpPr txBox="1">
            <a:spLocks noChangeArrowheads="1"/>
          </p:cNvSpPr>
          <p:nvPr/>
        </p:nvSpPr>
        <p:spPr bwMode="auto">
          <a:xfrm>
            <a:off x="696913" y="814388"/>
            <a:ext cx="9636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6000" b="1"/>
              <a:t>10</a:t>
            </a:r>
          </a:p>
        </p:txBody>
      </p:sp>
      <p:sp>
        <p:nvSpPr>
          <p:cNvPr id="4102" name="Content Placeholder 5"/>
          <p:cNvSpPr>
            <a:spLocks noGrp="1"/>
          </p:cNvSpPr>
          <p:nvPr>
            <p:ph idx="1"/>
          </p:nvPr>
        </p:nvSpPr>
        <p:spPr>
          <a:xfrm>
            <a:off x="148050" y="2189613"/>
            <a:ext cx="8830490" cy="3429956"/>
          </a:xfrm>
        </p:spPr>
        <p:txBody>
          <a:bodyPr/>
          <a:lstStyle/>
          <a:p>
            <a:endParaRPr lang="en-US" altLang="en-US" dirty="0" smtClean="0">
              <a:latin typeface="Arial" panose="020B0604020202020204" pitchFamily="34" charset="0"/>
              <a:cs typeface="Arial" panose="020B0604020202020204" pitchFamily="34" charset="0"/>
            </a:endParaRPr>
          </a:p>
          <a:p>
            <a:r>
              <a:rPr lang="en-US" altLang="en-US" sz="3600" b="1" dirty="0" smtClean="0">
                <a:latin typeface="Arial" panose="020B0604020202020204" pitchFamily="34" charset="0"/>
                <a:cs typeface="Arial" panose="020B0604020202020204" pitchFamily="34" charset="0"/>
              </a:rPr>
              <a:t>Coast Guard Pay Manual (Chapter 11) COMDTINST M7220.29C</a:t>
            </a:r>
          </a:p>
          <a:p>
            <a:pPr marL="0" indent="0">
              <a:buNone/>
            </a:pPr>
            <a:r>
              <a:rPr lang="en-US" altLang="en-US" sz="3600" b="1" dirty="0" smtClean="0">
                <a:latin typeface="Arial" panose="020B0604020202020204" pitchFamily="34" charset="0"/>
                <a:cs typeface="Arial" panose="020B0604020202020204" pitchFamily="34" charset="0"/>
              </a:rPr>
              <a:t> </a:t>
            </a:r>
          </a:p>
          <a:p>
            <a:r>
              <a:rPr lang="en-US" altLang="en-US" sz="3600" b="1" dirty="0" smtClean="0">
                <a:latin typeface="Arial" panose="020B0604020202020204" pitchFamily="34" charset="0"/>
                <a:cs typeface="Arial" panose="020B0604020202020204" pitchFamily="34" charset="0"/>
              </a:rPr>
              <a:t>Personnel &amp; Pay Procedures Manual, PPCINST M1000.2</a:t>
            </a:r>
          </a:p>
        </p:txBody>
      </p:sp>
    </p:spTree>
    <p:extLst>
      <p:ext uri="{BB962C8B-B14F-4D97-AF65-F5344CB8AC3E}">
        <p14:creationId xmlns:p14="http://schemas.microsoft.com/office/powerpoint/2010/main" val="186475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381250" y="919163"/>
            <a:ext cx="6191250" cy="5762625"/>
          </a:xfrm>
          <a:prstGeom prst="rect">
            <a:avLst/>
          </a:prstGeom>
          <a:noFill/>
          <a:ln w="9525">
            <a:noFill/>
            <a:miter lim="800000"/>
            <a:headEnd/>
            <a:tailEnd/>
          </a:ln>
        </p:spPr>
      </p:pic>
      <p:pic>
        <p:nvPicPr>
          <p:cNvPr id="7" name="Picture 4" descr="Image result for flip flop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2" y="0"/>
            <a:ext cx="1624753" cy="17116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465" y="587574"/>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4</a:t>
            </a:r>
          </a:p>
        </p:txBody>
      </p:sp>
      <p:sp>
        <p:nvSpPr>
          <p:cNvPr id="4" name="TextBox 3"/>
          <p:cNvSpPr txBox="1"/>
          <p:nvPr/>
        </p:nvSpPr>
        <p:spPr>
          <a:xfrm>
            <a:off x="2003903" y="16416"/>
            <a:ext cx="6965002" cy="1015663"/>
          </a:xfrm>
          <a:prstGeom prst="rect">
            <a:avLst/>
          </a:prstGeom>
          <a:noFill/>
        </p:spPr>
        <p:txBody>
          <a:bodyPr wrap="square" rtlCol="0">
            <a:spAutoFit/>
          </a:bodyPr>
          <a:lstStyle/>
          <a:p>
            <a:pPr algn="ctr"/>
            <a:r>
              <a:rPr lang="en-US" sz="6000" dirty="0" smtClean="0">
                <a:latin typeface="Arial Black" panose="020B0A04020102020204" pitchFamily="34" charset="0"/>
              </a:rPr>
              <a:t>E.A.B.P.</a:t>
            </a:r>
            <a:endParaRPr lang="en-US" sz="6000" dirty="0">
              <a:latin typeface="Arial Black" panose="020B0A04020102020204" pitchFamily="34" charset="0"/>
            </a:endParaRPr>
          </a:p>
        </p:txBody>
      </p:sp>
      <p:sp>
        <p:nvSpPr>
          <p:cNvPr id="6" name="Rectangle 5"/>
          <p:cNvSpPr/>
          <p:nvPr/>
        </p:nvSpPr>
        <p:spPr>
          <a:xfrm>
            <a:off x="6743700" y="1762124"/>
            <a:ext cx="942975" cy="2476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72075" y="3705225"/>
            <a:ext cx="1285875" cy="1767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72075" y="3962400"/>
            <a:ext cx="1285875" cy="1809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81601" y="4210050"/>
            <a:ext cx="1269688" cy="152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85515" y="4419600"/>
            <a:ext cx="1952625" cy="1809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81601" y="4589253"/>
            <a:ext cx="1269688" cy="16372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71176" y="5057776"/>
            <a:ext cx="1962150" cy="1649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70380" y="5215785"/>
            <a:ext cx="1800225" cy="1809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53425" y="1695450"/>
            <a:ext cx="200025" cy="2381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9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coconut cocktail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10" y="0"/>
            <a:ext cx="1999440" cy="212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165" y="895417"/>
            <a:ext cx="748923" cy="1107996"/>
          </a:xfrm>
          <a:prstGeom prst="rect">
            <a:avLst/>
          </a:prstGeom>
          <a:noFill/>
        </p:spPr>
        <p:txBody>
          <a:bodyPr wrap="none" rtlCol="0">
            <a:spAutoFit/>
          </a:bodyPr>
          <a:lstStyle/>
          <a:p>
            <a:r>
              <a:rPr lang="en-US" sz="6600" b="1" dirty="0" smtClean="0">
                <a:solidFill>
                  <a:schemeClr val="bg1"/>
                </a:solidFill>
                <a:latin typeface="Arial Black" panose="020B0A04020102020204" pitchFamily="34" charset="0"/>
                <a:cs typeface="Arial" panose="020B0604020202020204" pitchFamily="34" charset="0"/>
              </a:rPr>
              <a:t>3</a:t>
            </a:r>
            <a:endParaRPr lang="en-US" sz="6600" b="1" dirty="0">
              <a:solidFill>
                <a:schemeClr val="bg1"/>
              </a:solidFill>
              <a:latin typeface="Arial Black" panose="020B0A04020102020204" pitchFamily="34" charset="0"/>
              <a:cs typeface="Arial" panose="020B0604020202020204" pitchFamily="34" charset="0"/>
            </a:endParaRPr>
          </a:p>
        </p:txBody>
      </p:sp>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Pay Calculation Results</a:t>
            </a:r>
            <a:endParaRPr lang="en-US" sz="6000" dirty="0">
              <a:latin typeface="Arial Black" panose="020B0A04020102020204" pitchFamily="34" charset="0"/>
            </a:endParaRPr>
          </a:p>
        </p:txBody>
      </p:sp>
      <p:pic>
        <p:nvPicPr>
          <p:cNvPr id="5" name="Picture 4"/>
          <p:cNvPicPr/>
          <p:nvPr/>
        </p:nvPicPr>
        <p:blipFill>
          <a:blip r:embed="rId4" cstate="print"/>
          <a:stretch>
            <a:fillRect/>
          </a:stretch>
        </p:blipFill>
        <p:spPr>
          <a:xfrm>
            <a:off x="162339" y="2438400"/>
            <a:ext cx="8800500" cy="2865279"/>
          </a:xfrm>
          <a:prstGeom prst="rect">
            <a:avLst/>
          </a:prstGeom>
        </p:spPr>
      </p:pic>
      <p:sp>
        <p:nvSpPr>
          <p:cNvPr id="6" name="Rectangle 5"/>
          <p:cNvSpPr/>
          <p:nvPr/>
        </p:nvSpPr>
        <p:spPr>
          <a:xfrm>
            <a:off x="216913" y="2868823"/>
            <a:ext cx="3380295" cy="10382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380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coconut cocktail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10" y="1"/>
            <a:ext cx="1608735" cy="17068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9009" y="619370"/>
            <a:ext cx="748923" cy="1107996"/>
          </a:xfrm>
          <a:prstGeom prst="rect">
            <a:avLst/>
          </a:prstGeom>
          <a:noFill/>
        </p:spPr>
        <p:txBody>
          <a:bodyPr wrap="none" rtlCol="0">
            <a:spAutoFit/>
          </a:bodyPr>
          <a:lstStyle/>
          <a:p>
            <a:r>
              <a:rPr lang="en-US" sz="6600" b="1" dirty="0" smtClean="0">
                <a:solidFill>
                  <a:schemeClr val="bg1"/>
                </a:solidFill>
                <a:latin typeface="Arial Black" panose="020B0A04020102020204" pitchFamily="34" charset="0"/>
                <a:cs typeface="Arial" panose="020B0604020202020204" pitchFamily="34" charset="0"/>
              </a:rPr>
              <a:t>3</a:t>
            </a:r>
            <a:endParaRPr lang="en-US" sz="6600" b="1" dirty="0">
              <a:solidFill>
                <a:schemeClr val="bg1"/>
              </a:solidFill>
              <a:latin typeface="Arial Black" panose="020B0A04020102020204" pitchFamily="34" charset="0"/>
              <a:cs typeface="Arial" panose="020B0604020202020204" pitchFamily="34" charset="0"/>
            </a:endParaRPr>
          </a:p>
        </p:txBody>
      </p:sp>
      <p:sp>
        <p:nvSpPr>
          <p:cNvPr id="4" name="TextBox 3"/>
          <p:cNvSpPr txBox="1"/>
          <p:nvPr/>
        </p:nvSpPr>
        <p:spPr>
          <a:xfrm>
            <a:off x="2003903" y="2953"/>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Pay Calculation Results</a:t>
            </a:r>
            <a:endParaRPr lang="en-US" sz="6000" dirty="0">
              <a:latin typeface="Arial Black" panose="020B0A04020102020204"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1191321" y="1742176"/>
            <a:ext cx="6745003" cy="5023475"/>
          </a:xfrm>
          <a:prstGeom prst="rect">
            <a:avLst/>
          </a:prstGeom>
          <a:noFill/>
          <a:ln w="9525">
            <a:noFill/>
            <a:miter lim="800000"/>
            <a:headEnd/>
            <a:tailEnd/>
          </a:ln>
        </p:spPr>
      </p:pic>
      <p:sp>
        <p:nvSpPr>
          <p:cNvPr id="6" name="Rectangle 5"/>
          <p:cNvSpPr/>
          <p:nvPr/>
        </p:nvSpPr>
        <p:spPr>
          <a:xfrm>
            <a:off x="1243508" y="6021238"/>
            <a:ext cx="5329864" cy="2494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424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83056" y="1966182"/>
            <a:ext cx="8171432" cy="4891817"/>
          </a:xfrm>
          <a:prstGeom prst="rect">
            <a:avLst/>
          </a:prstGeom>
          <a:noFill/>
          <a:ln w="9525">
            <a:noFill/>
            <a:miter lim="800000"/>
            <a:headEnd/>
            <a:tailEnd/>
          </a:ln>
        </p:spPr>
      </p:pic>
      <p:pic>
        <p:nvPicPr>
          <p:cNvPr id="7" name="Picture 2" descr="Image result for coconut cocktailclip art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0" y="0"/>
            <a:ext cx="1999440" cy="212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165" y="895417"/>
            <a:ext cx="748923" cy="1107996"/>
          </a:xfrm>
          <a:prstGeom prst="rect">
            <a:avLst/>
          </a:prstGeom>
          <a:noFill/>
        </p:spPr>
        <p:txBody>
          <a:bodyPr wrap="none" rtlCol="0">
            <a:spAutoFit/>
          </a:bodyPr>
          <a:lstStyle/>
          <a:p>
            <a:r>
              <a:rPr lang="en-US" sz="6600" b="1" dirty="0" smtClean="0">
                <a:solidFill>
                  <a:schemeClr val="bg1"/>
                </a:solidFill>
                <a:latin typeface="Arial Black" panose="020B0A04020102020204" pitchFamily="34" charset="0"/>
                <a:cs typeface="Arial" panose="020B0604020202020204" pitchFamily="34" charset="0"/>
              </a:rPr>
              <a:t>3</a:t>
            </a:r>
            <a:endParaRPr lang="en-US" sz="6600" b="1" dirty="0">
              <a:solidFill>
                <a:schemeClr val="bg1"/>
              </a:solidFill>
              <a:latin typeface="Arial Black" panose="020B0A04020102020204" pitchFamily="34" charset="0"/>
              <a:cs typeface="Arial" panose="020B0604020202020204" pitchFamily="34" charset="0"/>
            </a:endParaRPr>
          </a:p>
        </p:txBody>
      </p:sp>
      <p:sp>
        <p:nvSpPr>
          <p:cNvPr id="4" name="TextBox 3"/>
          <p:cNvSpPr txBox="1"/>
          <p:nvPr/>
        </p:nvSpPr>
        <p:spPr>
          <a:xfrm>
            <a:off x="2003903" y="2953"/>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Pay Calculation Results</a:t>
            </a:r>
            <a:endParaRPr lang="en-US" sz="6000" dirty="0">
              <a:latin typeface="Arial Black" panose="020B0A04020102020204" pitchFamily="34" charset="0"/>
            </a:endParaRPr>
          </a:p>
        </p:txBody>
      </p:sp>
      <p:sp>
        <p:nvSpPr>
          <p:cNvPr id="6" name="Rectangle 5"/>
          <p:cNvSpPr/>
          <p:nvPr/>
        </p:nvSpPr>
        <p:spPr>
          <a:xfrm>
            <a:off x="2131985" y="1975450"/>
            <a:ext cx="1741275" cy="2070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238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coconut cocktail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10" y="0"/>
            <a:ext cx="1999440" cy="212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165" y="895417"/>
            <a:ext cx="748923" cy="1107996"/>
          </a:xfrm>
          <a:prstGeom prst="rect">
            <a:avLst/>
          </a:prstGeom>
          <a:noFill/>
        </p:spPr>
        <p:txBody>
          <a:bodyPr wrap="none" rtlCol="0">
            <a:spAutoFit/>
          </a:bodyPr>
          <a:lstStyle/>
          <a:p>
            <a:r>
              <a:rPr lang="en-US" sz="6600" b="1" dirty="0" smtClean="0">
                <a:solidFill>
                  <a:schemeClr val="bg1"/>
                </a:solidFill>
                <a:latin typeface="Arial Black" panose="020B0A04020102020204" pitchFamily="34" charset="0"/>
                <a:cs typeface="Arial" panose="020B0604020202020204" pitchFamily="34" charset="0"/>
              </a:rPr>
              <a:t>3</a:t>
            </a:r>
            <a:endParaRPr lang="en-US" sz="6600" b="1" dirty="0">
              <a:solidFill>
                <a:schemeClr val="bg1"/>
              </a:solidFill>
              <a:latin typeface="Arial Black" panose="020B0A04020102020204" pitchFamily="34" charset="0"/>
              <a:cs typeface="Arial" panose="020B0604020202020204" pitchFamily="34" charset="0"/>
            </a:endParaRPr>
          </a:p>
        </p:txBody>
      </p:sp>
      <p:sp>
        <p:nvSpPr>
          <p:cNvPr id="4" name="TextBox 3"/>
          <p:cNvSpPr txBox="1"/>
          <p:nvPr/>
        </p:nvSpPr>
        <p:spPr>
          <a:xfrm>
            <a:off x="2003903" y="2953"/>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Pay Calculation Results</a:t>
            </a:r>
            <a:endParaRPr lang="en-US" sz="6000" dirty="0">
              <a:latin typeface="Arial Black" panose="020B0A04020102020204" pitchFamily="34" charset="0"/>
            </a:endParaRPr>
          </a:p>
        </p:txBody>
      </p:sp>
      <p:pic>
        <p:nvPicPr>
          <p:cNvPr id="4098" name="Picture 2"/>
          <p:cNvPicPr>
            <a:picLocks noChangeAspect="1" noChangeArrowheads="1"/>
          </p:cNvPicPr>
          <p:nvPr/>
        </p:nvPicPr>
        <p:blipFill>
          <a:blip r:embed="rId4" cstate="print"/>
          <a:srcRect/>
          <a:stretch>
            <a:fillRect/>
          </a:stretch>
        </p:blipFill>
        <p:spPr bwMode="auto">
          <a:xfrm>
            <a:off x="43130" y="2221380"/>
            <a:ext cx="9054725" cy="3575559"/>
          </a:xfrm>
          <a:prstGeom prst="rect">
            <a:avLst/>
          </a:prstGeom>
          <a:noFill/>
          <a:ln w="9525">
            <a:noFill/>
            <a:miter lim="800000"/>
            <a:headEnd/>
            <a:tailEnd/>
          </a:ln>
        </p:spPr>
      </p:pic>
      <p:sp>
        <p:nvSpPr>
          <p:cNvPr id="6" name="Rectangle 5"/>
          <p:cNvSpPr/>
          <p:nvPr/>
        </p:nvSpPr>
        <p:spPr>
          <a:xfrm>
            <a:off x="8704052" y="3079630"/>
            <a:ext cx="319177" cy="2494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947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29500" y="1968076"/>
            <a:ext cx="8667750" cy="4819650"/>
          </a:xfrm>
          <a:prstGeom prst="rect">
            <a:avLst/>
          </a:prstGeom>
          <a:noFill/>
          <a:ln w="9525">
            <a:noFill/>
            <a:miter lim="800000"/>
            <a:headEnd/>
            <a:tailEnd/>
          </a:ln>
        </p:spPr>
      </p:pic>
      <p:pic>
        <p:nvPicPr>
          <p:cNvPr id="7" name="Picture 2" descr="Image result for coconut cocktailclip art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0" y="0"/>
            <a:ext cx="1999440" cy="212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165" y="895417"/>
            <a:ext cx="748923" cy="1107996"/>
          </a:xfrm>
          <a:prstGeom prst="rect">
            <a:avLst/>
          </a:prstGeom>
          <a:noFill/>
        </p:spPr>
        <p:txBody>
          <a:bodyPr wrap="none" rtlCol="0">
            <a:spAutoFit/>
          </a:bodyPr>
          <a:lstStyle/>
          <a:p>
            <a:r>
              <a:rPr lang="en-US" sz="6600" b="1" dirty="0" smtClean="0">
                <a:solidFill>
                  <a:schemeClr val="bg1"/>
                </a:solidFill>
                <a:latin typeface="Arial Black" panose="020B0A04020102020204" pitchFamily="34" charset="0"/>
                <a:cs typeface="Arial" panose="020B0604020202020204" pitchFamily="34" charset="0"/>
              </a:rPr>
              <a:t>3</a:t>
            </a:r>
            <a:endParaRPr lang="en-US" sz="6600" b="1" dirty="0">
              <a:solidFill>
                <a:schemeClr val="bg1"/>
              </a:solidFill>
              <a:latin typeface="Arial Black" panose="020B0A04020102020204" pitchFamily="34" charset="0"/>
              <a:cs typeface="Arial" panose="020B0604020202020204" pitchFamily="34" charset="0"/>
            </a:endParaRPr>
          </a:p>
        </p:txBody>
      </p:sp>
      <p:sp>
        <p:nvSpPr>
          <p:cNvPr id="4" name="TextBox 3"/>
          <p:cNvSpPr txBox="1"/>
          <p:nvPr/>
        </p:nvSpPr>
        <p:spPr>
          <a:xfrm>
            <a:off x="2003903" y="2953"/>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Pay Calculation Results</a:t>
            </a:r>
            <a:endParaRPr lang="en-US" sz="6000" dirty="0">
              <a:latin typeface="Arial Black" panose="020B0A04020102020204" pitchFamily="34" charset="0"/>
            </a:endParaRPr>
          </a:p>
        </p:txBody>
      </p:sp>
      <p:sp>
        <p:nvSpPr>
          <p:cNvPr id="6" name="Rectangle 5"/>
          <p:cNvSpPr/>
          <p:nvPr/>
        </p:nvSpPr>
        <p:spPr>
          <a:xfrm>
            <a:off x="6366294" y="3692106"/>
            <a:ext cx="465826" cy="2494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375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5877" y="1984613"/>
            <a:ext cx="9088175" cy="4554208"/>
          </a:xfrm>
          <a:prstGeom prst="rect">
            <a:avLst/>
          </a:prstGeom>
          <a:noFill/>
          <a:ln w="9525">
            <a:noFill/>
            <a:miter lim="800000"/>
            <a:headEnd/>
            <a:tailEnd/>
          </a:ln>
        </p:spPr>
      </p:pic>
      <p:pic>
        <p:nvPicPr>
          <p:cNvPr id="7" name="Picture 2" descr="Image result for coconut cocktailclip art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0" y="0"/>
            <a:ext cx="1999440" cy="212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165" y="895417"/>
            <a:ext cx="748923" cy="1107996"/>
          </a:xfrm>
          <a:prstGeom prst="rect">
            <a:avLst/>
          </a:prstGeom>
          <a:noFill/>
        </p:spPr>
        <p:txBody>
          <a:bodyPr wrap="none" rtlCol="0">
            <a:spAutoFit/>
          </a:bodyPr>
          <a:lstStyle/>
          <a:p>
            <a:r>
              <a:rPr lang="en-US" sz="6600" b="1" dirty="0" smtClean="0">
                <a:solidFill>
                  <a:schemeClr val="bg1"/>
                </a:solidFill>
                <a:latin typeface="Arial Black" panose="020B0A04020102020204" pitchFamily="34" charset="0"/>
                <a:cs typeface="Arial" panose="020B0604020202020204" pitchFamily="34" charset="0"/>
              </a:rPr>
              <a:t>3</a:t>
            </a:r>
            <a:endParaRPr lang="en-US" sz="6600" b="1" dirty="0">
              <a:solidFill>
                <a:schemeClr val="bg1"/>
              </a:solidFill>
              <a:latin typeface="Arial Black" panose="020B0A04020102020204" pitchFamily="34" charset="0"/>
              <a:cs typeface="Arial" panose="020B0604020202020204" pitchFamily="34" charset="0"/>
            </a:endParaRPr>
          </a:p>
        </p:txBody>
      </p:sp>
      <p:sp>
        <p:nvSpPr>
          <p:cNvPr id="4" name="TextBox 3"/>
          <p:cNvSpPr txBox="1"/>
          <p:nvPr/>
        </p:nvSpPr>
        <p:spPr>
          <a:xfrm>
            <a:off x="2003903" y="2953"/>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Pay Calculation Results</a:t>
            </a:r>
            <a:endParaRPr lang="en-US" sz="6000" dirty="0">
              <a:latin typeface="Arial Black" panose="020B0A04020102020204" pitchFamily="34" charset="0"/>
            </a:endParaRPr>
          </a:p>
        </p:txBody>
      </p:sp>
      <p:sp>
        <p:nvSpPr>
          <p:cNvPr id="6" name="Rectangle 5"/>
          <p:cNvSpPr/>
          <p:nvPr/>
        </p:nvSpPr>
        <p:spPr>
          <a:xfrm>
            <a:off x="1017916" y="5779698"/>
            <a:ext cx="4175185" cy="3702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261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ummer ha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25" y="-57149"/>
            <a:ext cx="2844167" cy="1904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2565" y="2667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2</a:t>
            </a:r>
          </a:p>
        </p:txBody>
      </p:sp>
      <p:sp>
        <p:nvSpPr>
          <p:cNvPr id="4" name="TextBox 3"/>
          <p:cNvSpPr txBox="1"/>
          <p:nvPr/>
        </p:nvSpPr>
        <p:spPr>
          <a:xfrm>
            <a:off x="2003903" y="330741"/>
            <a:ext cx="6965002" cy="1015663"/>
          </a:xfrm>
          <a:prstGeom prst="rect">
            <a:avLst/>
          </a:prstGeom>
          <a:noFill/>
        </p:spPr>
        <p:txBody>
          <a:bodyPr wrap="square" rtlCol="0">
            <a:spAutoFit/>
          </a:bodyPr>
          <a:lstStyle/>
          <a:p>
            <a:pPr algn="ctr"/>
            <a:r>
              <a:rPr lang="en-US" sz="6000" dirty="0" smtClean="0">
                <a:latin typeface="Arial Black" panose="020B0A04020102020204" pitchFamily="34" charset="0"/>
              </a:rPr>
              <a:t>Debt Balances</a:t>
            </a:r>
            <a:endParaRPr lang="en-US" sz="6000" dirty="0">
              <a:latin typeface="Arial Black" panose="020B0A04020102020204" pitchFamily="34" charset="0"/>
            </a:endParaRPr>
          </a:p>
        </p:txBody>
      </p:sp>
      <p:sp>
        <p:nvSpPr>
          <p:cNvPr id="2" name="TextBox 1"/>
          <p:cNvSpPr txBox="1"/>
          <p:nvPr/>
        </p:nvSpPr>
        <p:spPr>
          <a:xfrm>
            <a:off x="0" y="2066614"/>
            <a:ext cx="9144000" cy="4616648"/>
          </a:xfrm>
          <a:prstGeom prst="rect">
            <a:avLst/>
          </a:prstGeom>
          <a:noFill/>
        </p:spPr>
        <p:txBody>
          <a:bodyPr wrap="square" rtlCol="0">
            <a:spAutoFit/>
          </a:bodyPr>
          <a:lstStyle/>
          <a:p>
            <a:pPr marL="571500" indent="-571500">
              <a:buFont typeface="Arial" panose="020B0604020202020204" pitchFamily="34" charset="0"/>
              <a:buChar char="•"/>
            </a:pPr>
            <a:r>
              <a:rPr lang="en-US" sz="5400" dirty="0" smtClean="0">
                <a:latin typeface="Arial" panose="020B0604020202020204" pitchFamily="34" charset="0"/>
                <a:cs typeface="Arial" panose="020B0604020202020204" pitchFamily="34" charset="0"/>
              </a:rPr>
              <a:t>E.A.B.P.</a:t>
            </a:r>
          </a:p>
          <a:p>
            <a:pPr marL="571500" indent="-571500">
              <a:buFont typeface="Arial" panose="020B0604020202020204" pitchFamily="34" charset="0"/>
              <a:buChar char="•"/>
            </a:pPr>
            <a:r>
              <a:rPr lang="en-US" sz="5400" dirty="0" smtClean="0">
                <a:latin typeface="Arial" panose="020B0604020202020204" pitchFamily="34" charset="0"/>
                <a:cs typeface="Arial" panose="020B0604020202020204" pitchFamily="34" charset="0"/>
              </a:rPr>
              <a:t>Pay Calculation Results</a:t>
            </a:r>
          </a:p>
          <a:p>
            <a:pPr marL="685800" indent="-685800">
              <a:buFont typeface="Arial" panose="020B0604020202020204" pitchFamily="34" charset="0"/>
              <a:buChar char="•"/>
            </a:pPr>
            <a:r>
              <a:rPr lang="en-US" sz="5400" dirty="0" smtClean="0">
                <a:latin typeface="Arial" panose="020B0604020202020204" pitchFamily="34" charset="0"/>
                <a:cs typeface="Arial" panose="020B0604020202020204" pitchFamily="34" charset="0"/>
              </a:rPr>
              <a:t>Accumulators</a:t>
            </a:r>
          </a:p>
          <a:p>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-In-Service Debt Deduction Bal</a:t>
            </a:r>
          </a:p>
          <a:p>
            <a:r>
              <a:rPr lang="en-US" sz="4400" dirty="0" smtClean="0">
                <a:latin typeface="Arial" panose="020B0604020202020204" pitchFamily="34" charset="0"/>
                <a:cs typeface="Arial" panose="020B0604020202020204" pitchFamily="34" charset="0"/>
              </a:rPr>
              <a:t>	-Advance Paybacks</a:t>
            </a:r>
          </a:p>
          <a:p>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-SGLI Arrears</a:t>
            </a:r>
            <a:endParaRPr lang="en-US" sz="4400" dirty="0">
              <a:latin typeface="Arial" panose="020B0604020202020204" pitchFamily="34" charset="0"/>
              <a:cs typeface="Arial" panose="020B0604020202020204" pitchFamily="34" charset="0"/>
            </a:endParaRPr>
          </a:p>
        </p:txBody>
      </p:sp>
      <p:pic>
        <p:nvPicPr>
          <p:cNvPr id="1026" name="Picture 2" descr="Image result for balan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0170" y="1371601"/>
            <a:ext cx="1866583" cy="159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28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ummer ha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25" y="-57149"/>
            <a:ext cx="2844167" cy="1904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2565" y="2667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2</a:t>
            </a:r>
          </a:p>
        </p:txBody>
      </p:sp>
      <p:sp>
        <p:nvSpPr>
          <p:cNvPr id="4" name="TextBox 3"/>
          <p:cNvSpPr txBox="1"/>
          <p:nvPr/>
        </p:nvSpPr>
        <p:spPr>
          <a:xfrm>
            <a:off x="2003903" y="330741"/>
            <a:ext cx="6965002" cy="1015663"/>
          </a:xfrm>
          <a:prstGeom prst="rect">
            <a:avLst/>
          </a:prstGeom>
          <a:noFill/>
        </p:spPr>
        <p:txBody>
          <a:bodyPr wrap="square" rtlCol="0">
            <a:spAutoFit/>
          </a:bodyPr>
          <a:lstStyle/>
          <a:p>
            <a:pPr algn="ctr"/>
            <a:r>
              <a:rPr lang="en-US" sz="6000" dirty="0" smtClean="0">
                <a:latin typeface="Arial Black" panose="020B0A04020102020204" pitchFamily="34" charset="0"/>
              </a:rPr>
              <a:t>Debt Balances</a:t>
            </a:r>
            <a:endParaRPr lang="en-US" sz="6000" dirty="0">
              <a:latin typeface="Arial Black" panose="020B0A04020102020204" pitchFamily="34" charset="0"/>
            </a:endParaRPr>
          </a:p>
        </p:txBody>
      </p:sp>
      <p:pic>
        <p:nvPicPr>
          <p:cNvPr id="5" name="Picture 4"/>
          <p:cNvPicPr>
            <a:picLocks noChangeAspect="1"/>
          </p:cNvPicPr>
          <p:nvPr/>
        </p:nvPicPr>
        <p:blipFill>
          <a:blip r:embed="rId4"/>
          <a:stretch>
            <a:fillRect/>
          </a:stretch>
        </p:blipFill>
        <p:spPr>
          <a:xfrm>
            <a:off x="-1" y="1734875"/>
            <a:ext cx="9134595" cy="4725884"/>
          </a:xfrm>
          <a:prstGeom prst="rect">
            <a:avLst/>
          </a:prstGeom>
        </p:spPr>
      </p:pic>
      <p:sp>
        <p:nvSpPr>
          <p:cNvPr id="6" name="Rectangle 5"/>
          <p:cNvSpPr/>
          <p:nvPr/>
        </p:nvSpPr>
        <p:spPr>
          <a:xfrm>
            <a:off x="0" y="1978702"/>
            <a:ext cx="389744" cy="269823"/>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59777" y="3057993"/>
            <a:ext cx="1079292" cy="332781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79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3337" y="1863619"/>
            <a:ext cx="9077325" cy="4657725"/>
          </a:xfrm>
          <a:prstGeom prst="rect">
            <a:avLst/>
          </a:prstGeom>
        </p:spPr>
      </p:pic>
      <p:pic>
        <p:nvPicPr>
          <p:cNvPr id="7170" name="Picture 2" descr="Image result for summer hat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325" y="-57149"/>
            <a:ext cx="2844167" cy="1904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2565" y="2667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2</a:t>
            </a:r>
          </a:p>
        </p:txBody>
      </p:sp>
      <p:sp>
        <p:nvSpPr>
          <p:cNvPr id="4" name="TextBox 3"/>
          <p:cNvSpPr txBox="1"/>
          <p:nvPr/>
        </p:nvSpPr>
        <p:spPr>
          <a:xfrm>
            <a:off x="2003903" y="330741"/>
            <a:ext cx="6965002" cy="1015663"/>
          </a:xfrm>
          <a:prstGeom prst="rect">
            <a:avLst/>
          </a:prstGeom>
          <a:noFill/>
        </p:spPr>
        <p:txBody>
          <a:bodyPr wrap="square" rtlCol="0">
            <a:spAutoFit/>
          </a:bodyPr>
          <a:lstStyle/>
          <a:p>
            <a:pPr algn="ctr"/>
            <a:r>
              <a:rPr lang="en-US" sz="6000" dirty="0" smtClean="0">
                <a:latin typeface="Arial Black" panose="020B0A04020102020204" pitchFamily="34" charset="0"/>
              </a:rPr>
              <a:t>Debt Balances</a:t>
            </a:r>
            <a:endParaRPr lang="en-US" sz="6000" dirty="0">
              <a:latin typeface="Arial Black" panose="020B0A04020102020204" pitchFamily="34" charset="0"/>
            </a:endParaRPr>
          </a:p>
        </p:txBody>
      </p:sp>
      <p:sp>
        <p:nvSpPr>
          <p:cNvPr id="2" name="TextBox 1"/>
          <p:cNvSpPr txBox="1"/>
          <p:nvPr/>
        </p:nvSpPr>
        <p:spPr>
          <a:xfrm>
            <a:off x="0" y="2338086"/>
            <a:ext cx="9144000" cy="769441"/>
          </a:xfrm>
          <a:prstGeom prst="rect">
            <a:avLst/>
          </a:prstGeom>
          <a:noFill/>
        </p:spPr>
        <p:txBody>
          <a:bodyPr wrap="square" rtlCol="0">
            <a:spAutoFit/>
          </a:bodyPr>
          <a:lstStyle/>
          <a:p>
            <a:endParaRPr lang="en-US" sz="4400" dirty="0">
              <a:latin typeface="Arial" panose="020B0604020202020204" pitchFamily="34" charset="0"/>
              <a:cs typeface="Arial" panose="020B0604020202020204" pitchFamily="34" charset="0"/>
            </a:endParaRPr>
          </a:p>
        </p:txBody>
      </p:sp>
      <p:sp>
        <p:nvSpPr>
          <p:cNvPr id="6" name="Rectangle 5"/>
          <p:cNvSpPr/>
          <p:nvPr/>
        </p:nvSpPr>
        <p:spPr>
          <a:xfrm>
            <a:off x="170513" y="5237825"/>
            <a:ext cx="6123756" cy="90475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1852246"/>
            <a:ext cx="1101969" cy="25790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27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beachball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017"/>
            <a:ext cx="2003965" cy="1976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5865" y="43821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9</a:t>
            </a:r>
          </a:p>
        </p:txBody>
      </p:sp>
      <p:sp>
        <p:nvSpPr>
          <p:cNvPr id="4" name="TextBox 3"/>
          <p:cNvSpPr txBox="1"/>
          <p:nvPr/>
        </p:nvSpPr>
        <p:spPr>
          <a:xfrm>
            <a:off x="2178998" y="330741"/>
            <a:ext cx="6614807" cy="1015663"/>
          </a:xfrm>
          <a:prstGeom prst="rect">
            <a:avLst/>
          </a:prstGeom>
          <a:noFill/>
        </p:spPr>
        <p:txBody>
          <a:bodyPr wrap="square" rtlCol="0">
            <a:spAutoFit/>
          </a:bodyPr>
          <a:lstStyle/>
          <a:p>
            <a:pPr algn="ctr"/>
            <a:r>
              <a:rPr lang="en-US" sz="6000" dirty="0" smtClean="0">
                <a:latin typeface="Arial Black" panose="020B0A04020102020204" pitchFamily="34" charset="0"/>
              </a:rPr>
              <a:t>Types of Debts</a:t>
            </a:r>
          </a:p>
        </p:txBody>
      </p:sp>
      <p:sp>
        <p:nvSpPr>
          <p:cNvPr id="2" name="TextBox 1"/>
          <p:cNvSpPr txBox="1"/>
          <p:nvPr/>
        </p:nvSpPr>
        <p:spPr>
          <a:xfrm>
            <a:off x="358588" y="2070624"/>
            <a:ext cx="843521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Overpayment of Pay and Allowances</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Travel Claims</a:t>
            </a:r>
          </a:p>
          <a:p>
            <a:pPr marL="742950" lvl="1" indent="-285750">
              <a:buFontTx/>
              <a:buChar char="-"/>
            </a:pPr>
            <a:r>
              <a:rPr lang="en-US" sz="2800" dirty="0" smtClean="0">
                <a:latin typeface="Arial" panose="020B0604020202020204" pitchFamily="34" charset="0"/>
                <a:cs typeface="Arial" panose="020B0604020202020204" pitchFamily="34" charset="0"/>
              </a:rPr>
              <a:t>Unliquidated Advances</a:t>
            </a:r>
          </a:p>
          <a:p>
            <a:pPr marL="742950" lvl="1" indent="-285750">
              <a:buFontTx/>
              <a:buChar char="-"/>
            </a:pPr>
            <a:r>
              <a:rPr lang="en-US" sz="2800" dirty="0" smtClean="0">
                <a:latin typeface="Arial" panose="020B0604020202020204" pitchFamily="34" charset="0"/>
                <a:cs typeface="Arial" panose="020B0604020202020204" pitchFamily="34" charset="0"/>
              </a:rPr>
              <a:t>Unliquidated Travel Claims</a:t>
            </a:r>
          </a:p>
          <a:p>
            <a:pPr marL="742950" lvl="1" indent="-285750">
              <a:buFontTx/>
              <a:buChar char="-"/>
            </a:pPr>
            <a:r>
              <a:rPr lang="en-US" sz="2800" dirty="0" smtClean="0">
                <a:latin typeface="Arial" panose="020B0604020202020204" pitchFamily="34" charset="0"/>
                <a:cs typeface="Arial" panose="020B0604020202020204" pitchFamily="34" charset="0"/>
              </a:rPr>
              <a:t>Failure to submit Travel Audit Packages</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Garnishment – Involuntary (court ordered support)</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Clothing &amp; Small Store </a:t>
            </a:r>
            <a:r>
              <a:rPr lang="en-US" sz="2800" dirty="0" err="1" smtClean="0">
                <a:latin typeface="Arial" panose="020B0604020202020204" pitchFamily="34" charset="0"/>
                <a:cs typeface="Arial" panose="020B0604020202020204" pitchFamily="34" charset="0"/>
              </a:rPr>
              <a:t>Checkage</a:t>
            </a: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Tuition Assistance </a:t>
            </a:r>
            <a:r>
              <a:rPr lang="en-US" sz="2800" dirty="0" smtClean="0">
                <a:latin typeface="Arial" panose="020B0604020202020204" pitchFamily="34" charset="0"/>
                <a:cs typeface="Arial" panose="020B0604020202020204" pitchFamily="34" charset="0"/>
              </a:rPr>
              <a:t>Recoupment</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NAFA/AAFES111</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04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8090" y="1632384"/>
            <a:ext cx="8858250" cy="4527550"/>
          </a:xfrm>
          <a:prstGeom prst="rect">
            <a:avLst/>
          </a:prstGeom>
        </p:spPr>
      </p:pic>
      <p:pic>
        <p:nvPicPr>
          <p:cNvPr id="7170" name="Picture 2" descr="Image result for summer hat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325" y="-57149"/>
            <a:ext cx="2844167" cy="1904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2565" y="2667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2</a:t>
            </a:r>
          </a:p>
        </p:txBody>
      </p:sp>
      <p:sp>
        <p:nvSpPr>
          <p:cNvPr id="4" name="TextBox 3"/>
          <p:cNvSpPr txBox="1"/>
          <p:nvPr/>
        </p:nvSpPr>
        <p:spPr>
          <a:xfrm>
            <a:off x="2003903" y="330741"/>
            <a:ext cx="6965002" cy="1015663"/>
          </a:xfrm>
          <a:prstGeom prst="rect">
            <a:avLst/>
          </a:prstGeom>
          <a:noFill/>
        </p:spPr>
        <p:txBody>
          <a:bodyPr wrap="square" rtlCol="0">
            <a:spAutoFit/>
          </a:bodyPr>
          <a:lstStyle/>
          <a:p>
            <a:pPr algn="ctr"/>
            <a:r>
              <a:rPr lang="en-US" sz="6000" dirty="0" smtClean="0">
                <a:latin typeface="Arial Black" panose="020B0A04020102020204" pitchFamily="34" charset="0"/>
              </a:rPr>
              <a:t>Debt Balances</a:t>
            </a:r>
            <a:endParaRPr lang="en-US" sz="6000" dirty="0">
              <a:latin typeface="Arial Black" panose="020B0A04020102020204" pitchFamily="34" charset="0"/>
            </a:endParaRPr>
          </a:p>
        </p:txBody>
      </p:sp>
      <p:sp>
        <p:nvSpPr>
          <p:cNvPr id="2" name="TextBox 1"/>
          <p:cNvSpPr txBox="1"/>
          <p:nvPr/>
        </p:nvSpPr>
        <p:spPr>
          <a:xfrm>
            <a:off x="0" y="2338086"/>
            <a:ext cx="9144000" cy="769441"/>
          </a:xfrm>
          <a:prstGeom prst="rect">
            <a:avLst/>
          </a:prstGeom>
          <a:noFill/>
        </p:spPr>
        <p:txBody>
          <a:bodyPr wrap="square" rtlCol="0">
            <a:spAutoFit/>
          </a:bodyPr>
          <a:lstStyle/>
          <a:p>
            <a:endParaRPr lang="en-US" sz="4400" dirty="0">
              <a:latin typeface="Arial" panose="020B0604020202020204" pitchFamily="34" charset="0"/>
              <a:cs typeface="Arial" panose="020B0604020202020204" pitchFamily="34" charset="0"/>
            </a:endParaRPr>
          </a:p>
        </p:txBody>
      </p:sp>
      <p:sp>
        <p:nvSpPr>
          <p:cNvPr id="6" name="Rectangle 5"/>
          <p:cNvSpPr/>
          <p:nvPr/>
        </p:nvSpPr>
        <p:spPr>
          <a:xfrm>
            <a:off x="126124" y="5265683"/>
            <a:ext cx="6306207" cy="4572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3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ummer ha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25" y="-57149"/>
            <a:ext cx="2844167" cy="1904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2565" y="2667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2</a:t>
            </a:r>
          </a:p>
        </p:txBody>
      </p:sp>
      <p:sp>
        <p:nvSpPr>
          <p:cNvPr id="4" name="TextBox 3"/>
          <p:cNvSpPr txBox="1"/>
          <p:nvPr/>
        </p:nvSpPr>
        <p:spPr>
          <a:xfrm>
            <a:off x="2003903" y="330741"/>
            <a:ext cx="6965002" cy="1015663"/>
          </a:xfrm>
          <a:prstGeom prst="rect">
            <a:avLst/>
          </a:prstGeom>
          <a:noFill/>
        </p:spPr>
        <p:txBody>
          <a:bodyPr wrap="square" rtlCol="0">
            <a:spAutoFit/>
          </a:bodyPr>
          <a:lstStyle/>
          <a:p>
            <a:pPr algn="ctr"/>
            <a:r>
              <a:rPr lang="en-US" sz="6000" dirty="0" smtClean="0">
                <a:latin typeface="Arial Black" panose="020B0A04020102020204" pitchFamily="34" charset="0"/>
              </a:rPr>
              <a:t>Debt Balances</a:t>
            </a:r>
            <a:endParaRPr lang="en-US" sz="6000" dirty="0">
              <a:latin typeface="Arial Black" panose="020B0A04020102020204" pitchFamily="34" charset="0"/>
            </a:endParaRPr>
          </a:p>
        </p:txBody>
      </p:sp>
      <p:sp>
        <p:nvSpPr>
          <p:cNvPr id="2" name="TextBox 1"/>
          <p:cNvSpPr txBox="1"/>
          <p:nvPr/>
        </p:nvSpPr>
        <p:spPr>
          <a:xfrm>
            <a:off x="0" y="1754760"/>
            <a:ext cx="9144000" cy="132343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Cumulative amounts for SGLI, TSGLI, </a:t>
            </a:r>
            <a:r>
              <a:rPr lang="en-US" sz="4000" dirty="0" smtClean="0">
                <a:latin typeface="Arial" panose="020B0604020202020204" pitchFamily="34" charset="0"/>
                <a:cs typeface="Arial" panose="020B0604020202020204" pitchFamily="34" charset="0"/>
              </a:rPr>
              <a:t>FSGLI display in the Custom Period.</a:t>
            </a:r>
            <a:endParaRPr lang="en-US" sz="40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146858" y="3200414"/>
            <a:ext cx="8839200" cy="2057400"/>
          </a:xfrm>
          <a:prstGeom prst="rect">
            <a:avLst/>
          </a:prstGeom>
        </p:spPr>
      </p:pic>
      <p:sp>
        <p:nvSpPr>
          <p:cNvPr id="11" name="Rectangle 10"/>
          <p:cNvSpPr/>
          <p:nvPr/>
        </p:nvSpPr>
        <p:spPr bwMode="auto">
          <a:xfrm>
            <a:off x="1657350" y="3489448"/>
            <a:ext cx="1143000" cy="174930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146858" y="5591058"/>
            <a:ext cx="8839200" cy="712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spcBef>
                <a:spcPct val="20000"/>
              </a:spcBef>
              <a:buChar char="•"/>
              <a:defRPr>
                <a:latin typeface="+mn-lt"/>
              </a:defRPr>
            </a:lvl1pPr>
            <a:lvl2pPr marL="742950" indent="-285750">
              <a:spcBef>
                <a:spcPct val="20000"/>
              </a:spcBef>
              <a:buChar char="–"/>
              <a:defRPr sz="2800" b="0" i="0" u="none">
                <a:latin typeface="+mn-lt"/>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indent="0" algn="ctr">
              <a:buNone/>
            </a:pPr>
            <a:r>
              <a:rPr lang="en-US" sz="4000" dirty="0">
                <a:latin typeface="Arial Black" panose="020B0A04020102020204" pitchFamily="34" charset="0"/>
              </a:rPr>
              <a:t>Positive Amounts = </a:t>
            </a:r>
            <a:r>
              <a:rPr lang="en-US" sz="4000" dirty="0" smtClean="0">
                <a:latin typeface="Arial Black" panose="020B0A04020102020204" pitchFamily="34" charset="0"/>
              </a:rPr>
              <a:t>arrears</a:t>
            </a:r>
            <a:endParaRPr lang="en-US" sz="4000" dirty="0">
              <a:latin typeface="Arial Black" panose="020B0A04020102020204" pitchFamily="34" charset="0"/>
            </a:endParaRPr>
          </a:p>
        </p:txBody>
      </p:sp>
      <p:sp>
        <p:nvSpPr>
          <p:cNvPr id="5" name="Rectangle 4"/>
          <p:cNvSpPr/>
          <p:nvPr/>
        </p:nvSpPr>
        <p:spPr>
          <a:xfrm>
            <a:off x="3200400" y="3467100"/>
            <a:ext cx="1238250" cy="177165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ummer ha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25" y="-57149"/>
            <a:ext cx="2844167" cy="1904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2565" y="2667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2</a:t>
            </a:r>
          </a:p>
        </p:txBody>
      </p:sp>
      <p:sp>
        <p:nvSpPr>
          <p:cNvPr id="4" name="TextBox 3"/>
          <p:cNvSpPr txBox="1"/>
          <p:nvPr/>
        </p:nvSpPr>
        <p:spPr>
          <a:xfrm>
            <a:off x="2003903" y="330741"/>
            <a:ext cx="6965002" cy="1015663"/>
          </a:xfrm>
          <a:prstGeom prst="rect">
            <a:avLst/>
          </a:prstGeom>
          <a:noFill/>
        </p:spPr>
        <p:txBody>
          <a:bodyPr wrap="square" rtlCol="0">
            <a:spAutoFit/>
          </a:bodyPr>
          <a:lstStyle/>
          <a:p>
            <a:pPr algn="ctr"/>
            <a:r>
              <a:rPr lang="en-US" sz="6000" dirty="0" smtClean="0">
                <a:latin typeface="Arial Black" panose="020B0A04020102020204" pitchFamily="34" charset="0"/>
              </a:rPr>
              <a:t>Debt Balances</a:t>
            </a:r>
            <a:endParaRPr lang="en-US" sz="6000" dirty="0">
              <a:latin typeface="Arial Black" panose="020B0A04020102020204" pitchFamily="34" charset="0"/>
            </a:endParaRPr>
          </a:p>
        </p:txBody>
      </p:sp>
      <p:sp>
        <p:nvSpPr>
          <p:cNvPr id="6" name="TextBox 5"/>
          <p:cNvSpPr txBox="1"/>
          <p:nvPr/>
        </p:nvSpPr>
        <p:spPr>
          <a:xfrm>
            <a:off x="92672" y="5438219"/>
            <a:ext cx="8992526" cy="830997"/>
          </a:xfrm>
          <a:prstGeom prst="rect">
            <a:avLst/>
          </a:prstGeom>
          <a:noFill/>
        </p:spPr>
        <p:txBody>
          <a:bodyPr wrap="none" rtlCol="0">
            <a:spAutoFit/>
          </a:bodyPr>
          <a:lstStyle/>
          <a:p>
            <a:r>
              <a:rPr lang="en-US" sz="3200" dirty="0">
                <a:latin typeface="Arial Black" panose="020B0A04020102020204" pitchFamily="34" charset="0"/>
              </a:rPr>
              <a:t>Negative Amounts = prepayment credit</a:t>
            </a:r>
          </a:p>
          <a:p>
            <a:endParaRPr lang="en-US" sz="1400" dirty="0">
              <a:latin typeface="Arial Black" panose="020B0A04020102020204" pitchFamily="34" charset="0"/>
            </a:endParaRPr>
          </a:p>
        </p:txBody>
      </p:sp>
      <p:pic>
        <p:nvPicPr>
          <p:cNvPr id="14" name="Picture 13"/>
          <p:cNvPicPr/>
          <p:nvPr/>
        </p:nvPicPr>
        <p:blipFill>
          <a:blip r:embed="rId4"/>
          <a:stretch>
            <a:fillRect/>
          </a:stretch>
        </p:blipFill>
        <p:spPr>
          <a:xfrm>
            <a:off x="78830" y="1863890"/>
            <a:ext cx="9016234" cy="3086482"/>
          </a:xfrm>
          <a:prstGeom prst="rect">
            <a:avLst/>
          </a:prstGeom>
        </p:spPr>
      </p:pic>
      <p:sp>
        <p:nvSpPr>
          <p:cNvPr id="11" name="Rectangle 10"/>
          <p:cNvSpPr/>
          <p:nvPr/>
        </p:nvSpPr>
        <p:spPr bwMode="auto">
          <a:xfrm>
            <a:off x="3058510" y="2858827"/>
            <a:ext cx="1434661" cy="20757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6061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ummer ha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25" y="-57149"/>
            <a:ext cx="2844167" cy="1904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2565" y="2667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2</a:t>
            </a:r>
          </a:p>
        </p:txBody>
      </p:sp>
      <p:sp>
        <p:nvSpPr>
          <p:cNvPr id="4" name="TextBox 3"/>
          <p:cNvSpPr txBox="1"/>
          <p:nvPr/>
        </p:nvSpPr>
        <p:spPr>
          <a:xfrm>
            <a:off x="2003903" y="330741"/>
            <a:ext cx="6965002" cy="1631216"/>
          </a:xfrm>
          <a:prstGeom prst="rect">
            <a:avLst/>
          </a:prstGeom>
          <a:noFill/>
        </p:spPr>
        <p:txBody>
          <a:bodyPr wrap="square" rtlCol="0">
            <a:spAutoFit/>
          </a:bodyPr>
          <a:lstStyle/>
          <a:p>
            <a:pPr algn="ctr"/>
            <a:r>
              <a:rPr lang="en-US" sz="6000" dirty="0" smtClean="0">
                <a:latin typeface="Arial Black" panose="020B0A04020102020204" pitchFamily="34" charset="0"/>
              </a:rPr>
              <a:t>Debt Balances</a:t>
            </a:r>
          </a:p>
          <a:p>
            <a:pPr algn="ctr"/>
            <a:r>
              <a:rPr lang="en-US" sz="4000" dirty="0" smtClean="0">
                <a:latin typeface="Arial Black" panose="020B0A04020102020204" pitchFamily="34" charset="0"/>
              </a:rPr>
              <a:t>Upon Separation</a:t>
            </a:r>
            <a:endParaRPr lang="en-US" sz="4000" dirty="0">
              <a:latin typeface="Arial Black" panose="020B0A04020102020204" pitchFamily="34" charset="0"/>
            </a:endParaRPr>
          </a:p>
        </p:txBody>
      </p:sp>
      <p:sp>
        <p:nvSpPr>
          <p:cNvPr id="9" name="TextBox 8"/>
          <p:cNvSpPr txBox="1"/>
          <p:nvPr/>
        </p:nvSpPr>
        <p:spPr>
          <a:xfrm>
            <a:off x="12192" y="2036064"/>
            <a:ext cx="9131808" cy="2431435"/>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The Debt Collection </a:t>
            </a:r>
            <a:r>
              <a:rPr lang="en-US" sz="4400" b="1" dirty="0">
                <a:latin typeface="Arial" panose="020B0604020202020204" pitchFamily="34" charset="0"/>
                <a:cs typeface="Arial" panose="020B0604020202020204" pitchFamily="34" charset="0"/>
              </a:rPr>
              <a:t>P</a:t>
            </a:r>
            <a:r>
              <a:rPr lang="en-US" sz="4400" b="1" dirty="0" smtClean="0">
                <a:latin typeface="Arial" panose="020B0604020202020204" pitchFamily="34" charset="0"/>
                <a:cs typeface="Arial" panose="020B0604020202020204" pitchFamily="34" charset="0"/>
              </a:rPr>
              <a:t>rocess:</a:t>
            </a:r>
          </a:p>
          <a:p>
            <a:pPr marL="571500" indent="-571500">
              <a:buFont typeface="Wingdings" panose="05000000000000000000" pitchFamily="2" charset="2"/>
              <a:buChar char="v"/>
            </a:pPr>
            <a:r>
              <a:rPr lang="en-US" sz="3600" b="1"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Separations Team</a:t>
            </a:r>
          </a:p>
          <a:p>
            <a:pPr marL="571500" indent="-571500">
              <a:buFont typeface="Wingdings" panose="05000000000000000000" pitchFamily="2" charset="2"/>
              <a:buChar char="v"/>
            </a:pP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Finance Center</a:t>
            </a:r>
          </a:p>
          <a:p>
            <a:pPr marL="571500" indent="-571500">
              <a:buFont typeface="Wingdings" panose="05000000000000000000" pitchFamily="2" charset="2"/>
              <a:buChar char="v"/>
            </a:pP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Treasury </a:t>
            </a:r>
            <a:r>
              <a:rPr lang="en-US" sz="3600" dirty="0" err="1" smtClean="0">
                <a:latin typeface="Arial" panose="020B0604020202020204" pitchFamily="34" charset="0"/>
                <a:cs typeface="Arial" panose="020B0604020202020204" pitchFamily="34" charset="0"/>
              </a:rPr>
              <a:t>Dept</a:t>
            </a:r>
            <a:endParaRPr lang="en-US" sz="3600" dirty="0">
              <a:latin typeface="Arial" panose="020B0604020202020204" pitchFamily="34" charset="0"/>
              <a:cs typeface="Arial" panose="020B0604020202020204" pitchFamily="34" charset="0"/>
            </a:endParaRPr>
          </a:p>
        </p:txBody>
      </p:sp>
      <p:pic>
        <p:nvPicPr>
          <p:cNvPr id="3074" name="Picture 2" descr="Image result for bad credit scor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798" y="3431792"/>
            <a:ext cx="2766045" cy="31256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d credit score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769" y="4733692"/>
            <a:ext cx="3534936" cy="176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42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336166" y="3473677"/>
            <a:ext cx="6458533" cy="3363660"/>
          </a:xfrm>
          <a:prstGeom prst="rect">
            <a:avLst/>
          </a:prstGeom>
        </p:spPr>
      </p:pic>
      <p:pic>
        <p:nvPicPr>
          <p:cNvPr id="8200" name="Picture 8" descr="Image result for chair with palm tre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5" y="19050"/>
            <a:ext cx="1939925" cy="233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815" y="7239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1</a:t>
            </a:r>
          </a:p>
        </p:txBody>
      </p:sp>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Troubleshooting Debts</a:t>
            </a:r>
            <a:endParaRPr lang="en-US" sz="6000" dirty="0">
              <a:latin typeface="Arial Black" panose="020B0A04020102020204" pitchFamily="34" charset="0"/>
            </a:endParaRPr>
          </a:p>
        </p:txBody>
      </p:sp>
      <p:sp>
        <p:nvSpPr>
          <p:cNvPr id="7" name="Rectangle 6"/>
          <p:cNvSpPr/>
          <p:nvPr/>
        </p:nvSpPr>
        <p:spPr>
          <a:xfrm>
            <a:off x="1360449" y="6289287"/>
            <a:ext cx="6423102" cy="26763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49298" y="6322741"/>
            <a:ext cx="825190" cy="20072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180975" y="2365109"/>
            <a:ext cx="8782050" cy="1057275"/>
          </a:xfrm>
          <a:prstGeom prst="rect">
            <a:avLst/>
          </a:prstGeom>
        </p:spPr>
      </p:pic>
      <p:sp>
        <p:nvSpPr>
          <p:cNvPr id="2" name="Rectangle 1"/>
          <p:cNvSpPr/>
          <p:nvPr/>
        </p:nvSpPr>
        <p:spPr>
          <a:xfrm>
            <a:off x="171450" y="3071813"/>
            <a:ext cx="8758238" cy="2000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9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456872" y="2422136"/>
            <a:ext cx="6062663" cy="4209771"/>
          </a:xfrm>
          <a:prstGeom prst="rect">
            <a:avLst/>
          </a:prstGeom>
        </p:spPr>
      </p:pic>
      <p:pic>
        <p:nvPicPr>
          <p:cNvPr id="8200" name="Picture 8" descr="Image result for chair with palm tre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5" y="19050"/>
            <a:ext cx="1939925" cy="233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815" y="7239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1</a:t>
            </a:r>
          </a:p>
        </p:txBody>
      </p:sp>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Troubleshooting Debts</a:t>
            </a:r>
            <a:endParaRPr lang="en-US" sz="6000" dirty="0">
              <a:latin typeface="Arial Black" panose="020B0A04020102020204" pitchFamily="34" charset="0"/>
            </a:endParaRPr>
          </a:p>
        </p:txBody>
      </p:sp>
      <p:sp>
        <p:nvSpPr>
          <p:cNvPr id="6" name="Rectangle 5"/>
          <p:cNvSpPr/>
          <p:nvPr/>
        </p:nvSpPr>
        <p:spPr>
          <a:xfrm>
            <a:off x="4850781" y="5252225"/>
            <a:ext cx="3412273" cy="29435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73083" y="2888166"/>
            <a:ext cx="2397512" cy="31039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minion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62" y="2816225"/>
            <a:ext cx="2266395" cy="349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67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21754" y="2430617"/>
            <a:ext cx="7117557" cy="2312833"/>
          </a:xfrm>
          <a:prstGeom prst="rect">
            <a:avLst/>
          </a:prstGeom>
        </p:spPr>
      </p:pic>
      <p:pic>
        <p:nvPicPr>
          <p:cNvPr id="8200" name="Picture 8" descr="Image result for chair with palm tre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5" y="19050"/>
            <a:ext cx="1939925" cy="233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815" y="7239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1</a:t>
            </a:r>
          </a:p>
        </p:txBody>
      </p:sp>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Troubleshooting Debts</a:t>
            </a:r>
            <a:endParaRPr lang="en-US" sz="6000" dirty="0">
              <a:latin typeface="Arial Black" panose="020B0A04020102020204" pitchFamily="34" charset="0"/>
            </a:endParaRPr>
          </a:p>
        </p:txBody>
      </p:sp>
      <p:sp>
        <p:nvSpPr>
          <p:cNvPr id="5" name="Rectangle 4"/>
          <p:cNvSpPr/>
          <p:nvPr/>
        </p:nvSpPr>
        <p:spPr>
          <a:xfrm>
            <a:off x="3213990" y="4105391"/>
            <a:ext cx="3029648" cy="28087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descr="Image result for minions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613" y="4573763"/>
            <a:ext cx="3944938" cy="228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58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990" y="2665139"/>
            <a:ext cx="8982539" cy="3713356"/>
          </a:xfrm>
          <a:prstGeom prst="rect">
            <a:avLst/>
          </a:prstGeom>
        </p:spPr>
      </p:pic>
      <p:pic>
        <p:nvPicPr>
          <p:cNvPr id="8200" name="Picture 8" descr="Image result for chair with palm tre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5" y="19050"/>
            <a:ext cx="1939925" cy="233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815" y="7239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1</a:t>
            </a:r>
          </a:p>
        </p:txBody>
      </p:sp>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Troubleshooting Debts</a:t>
            </a:r>
            <a:endParaRPr lang="en-US" sz="6000" dirty="0">
              <a:latin typeface="Arial Black" panose="020B0A04020102020204" pitchFamily="34" charset="0"/>
            </a:endParaRPr>
          </a:p>
        </p:txBody>
      </p:sp>
      <p:sp>
        <p:nvSpPr>
          <p:cNvPr id="5" name="Rectangle 4"/>
          <p:cNvSpPr/>
          <p:nvPr/>
        </p:nvSpPr>
        <p:spPr>
          <a:xfrm>
            <a:off x="1639229" y="2665142"/>
            <a:ext cx="1616928" cy="200721"/>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53707" y="3389971"/>
            <a:ext cx="301083" cy="22302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9571" y="5965902"/>
            <a:ext cx="5196468" cy="390293"/>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898673" y="5163015"/>
            <a:ext cx="156117" cy="12377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6573759" y="4388354"/>
            <a:ext cx="523875" cy="200025"/>
          </a:xfrm>
          <a:prstGeom prst="rect">
            <a:avLst/>
          </a:prstGeom>
        </p:spPr>
      </p:pic>
      <p:sp>
        <p:nvSpPr>
          <p:cNvPr id="8" name="Rectangle 7"/>
          <p:cNvSpPr/>
          <p:nvPr/>
        </p:nvSpPr>
        <p:spPr>
          <a:xfrm>
            <a:off x="6601522" y="4393580"/>
            <a:ext cx="457200" cy="21187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27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animBg="1"/>
      <p:bldP spid="10" grpId="0" animBg="1"/>
      <p:bldP spid="10" grpId="1" animBg="1"/>
      <p:bldP spid="8" grpId="0" animBg="1"/>
      <p:bldP spid="8"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0526" y="2528657"/>
            <a:ext cx="9048867" cy="2383132"/>
          </a:xfrm>
          <a:prstGeom prst="rect">
            <a:avLst/>
          </a:prstGeom>
        </p:spPr>
      </p:pic>
      <p:pic>
        <p:nvPicPr>
          <p:cNvPr id="8200" name="Picture 8" descr="Image result for chair with palm tre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5" y="19050"/>
            <a:ext cx="1939925" cy="233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815" y="7239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1</a:t>
            </a:r>
          </a:p>
        </p:txBody>
      </p:sp>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Troubleshooting Debts</a:t>
            </a:r>
            <a:endParaRPr lang="en-US" sz="6000" dirty="0">
              <a:latin typeface="Arial Black" panose="020B0A04020102020204" pitchFamily="34" charset="0"/>
            </a:endParaRPr>
          </a:p>
        </p:txBody>
      </p:sp>
      <p:sp>
        <p:nvSpPr>
          <p:cNvPr id="5" name="Rectangle 4"/>
          <p:cNvSpPr/>
          <p:nvPr/>
        </p:nvSpPr>
        <p:spPr>
          <a:xfrm>
            <a:off x="2074127" y="2765504"/>
            <a:ext cx="1159727" cy="18957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22741" y="4237462"/>
            <a:ext cx="1037064" cy="2230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96414" y="5134207"/>
            <a:ext cx="8961898" cy="1333499"/>
          </a:xfrm>
          <a:prstGeom prst="rect">
            <a:avLst/>
          </a:prstGeom>
        </p:spPr>
      </p:pic>
      <p:sp>
        <p:nvSpPr>
          <p:cNvPr id="13" name="Rectangle 12"/>
          <p:cNvSpPr/>
          <p:nvPr/>
        </p:nvSpPr>
        <p:spPr>
          <a:xfrm>
            <a:off x="6356195" y="5386039"/>
            <a:ext cx="602166" cy="23417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29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4428" y="2532604"/>
            <a:ext cx="8924808" cy="2150908"/>
          </a:xfrm>
          <a:prstGeom prst="rect">
            <a:avLst/>
          </a:prstGeom>
        </p:spPr>
      </p:pic>
      <p:pic>
        <p:nvPicPr>
          <p:cNvPr id="8200" name="Picture 8" descr="Image result for chair with palm trees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5" y="19050"/>
            <a:ext cx="1939925" cy="233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815" y="7239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1</a:t>
            </a:r>
          </a:p>
        </p:txBody>
      </p:sp>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Troubleshooting Debts</a:t>
            </a:r>
            <a:endParaRPr lang="en-US" sz="6000" dirty="0">
              <a:latin typeface="Arial Black" panose="020B0A04020102020204" pitchFamily="34" charset="0"/>
            </a:endParaRPr>
          </a:p>
        </p:txBody>
      </p:sp>
      <p:sp>
        <p:nvSpPr>
          <p:cNvPr id="5" name="Rectangle 4"/>
          <p:cNvSpPr/>
          <p:nvPr/>
        </p:nvSpPr>
        <p:spPr>
          <a:xfrm>
            <a:off x="133814" y="3434577"/>
            <a:ext cx="1382752" cy="92555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39988" y="3445725"/>
            <a:ext cx="1037065" cy="903251"/>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Image result for minions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647" y="4423901"/>
            <a:ext cx="4563908" cy="254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beachball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017"/>
            <a:ext cx="2003965" cy="1976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5865" y="43821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9</a:t>
            </a:r>
          </a:p>
        </p:txBody>
      </p:sp>
      <p:sp>
        <p:nvSpPr>
          <p:cNvPr id="4" name="TextBox 3"/>
          <p:cNvSpPr txBox="1"/>
          <p:nvPr/>
        </p:nvSpPr>
        <p:spPr>
          <a:xfrm>
            <a:off x="2178998" y="330741"/>
            <a:ext cx="6614807" cy="1015663"/>
          </a:xfrm>
          <a:prstGeom prst="rect">
            <a:avLst/>
          </a:prstGeom>
          <a:noFill/>
        </p:spPr>
        <p:txBody>
          <a:bodyPr wrap="square" rtlCol="0">
            <a:spAutoFit/>
          </a:bodyPr>
          <a:lstStyle/>
          <a:p>
            <a:pPr algn="ctr"/>
            <a:r>
              <a:rPr lang="en-US" sz="6000" dirty="0" smtClean="0">
                <a:latin typeface="Arial Black" panose="020B0A04020102020204" pitchFamily="34" charset="0"/>
              </a:rPr>
              <a:t>Types of Debts</a:t>
            </a:r>
            <a:endParaRPr lang="en-US" sz="6000" dirty="0">
              <a:latin typeface="Arial Black" panose="020B0A04020102020204" pitchFamily="34" charset="0"/>
            </a:endParaRPr>
          </a:p>
        </p:txBody>
      </p:sp>
      <p:sp>
        <p:nvSpPr>
          <p:cNvPr id="5" name="TextBox 4"/>
          <p:cNvSpPr txBox="1"/>
          <p:nvPr/>
        </p:nvSpPr>
        <p:spPr>
          <a:xfrm>
            <a:off x="1322721" y="1732739"/>
            <a:ext cx="6580094" cy="504753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Private Damages</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Bankruptcy</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Duplicate Payments</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CG Mutual Assistance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Debts to other Service Relief Society</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DOD Hospital Charges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IRS Tax </a:t>
            </a:r>
            <a:r>
              <a:rPr lang="en-US" sz="2800" dirty="0" smtClean="0">
                <a:latin typeface="Arial" panose="020B0604020202020204" pitchFamily="34" charset="0"/>
                <a:cs typeface="Arial" panose="020B0604020202020204" pitchFamily="34" charset="0"/>
              </a:rPr>
              <a:t>Levy</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Damage  to Government Quarters</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Government Travel Card</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lgn="ctr"/>
            <a:r>
              <a:rPr lang="en-US" sz="2800" dirty="0" smtClean="0">
                <a:latin typeface="Arial" panose="020B0604020202020204" pitchFamily="34" charset="0"/>
                <a:cs typeface="Arial" panose="020B0604020202020204" pitchFamily="34" charset="0"/>
              </a:rPr>
              <a:t>Personnel &amp; Pay Procedures Manual PPCINST M1000.2 (series)</a:t>
            </a:r>
          </a:p>
        </p:txBody>
      </p:sp>
    </p:spTree>
    <p:extLst>
      <p:ext uri="{BB962C8B-B14F-4D97-AF65-F5344CB8AC3E}">
        <p14:creationId xmlns:p14="http://schemas.microsoft.com/office/powerpoint/2010/main" val="40360594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Image result for chair with palm trees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 y="19050"/>
            <a:ext cx="1939925" cy="233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815" y="7239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1</a:t>
            </a:r>
          </a:p>
        </p:txBody>
      </p:sp>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Troubleshooting Debts</a:t>
            </a:r>
            <a:endParaRPr lang="en-US" sz="6000" dirty="0">
              <a:latin typeface="Arial Black" panose="020B0A04020102020204" pitchFamily="34" charset="0"/>
            </a:endParaRPr>
          </a:p>
        </p:txBody>
      </p:sp>
      <p:pic>
        <p:nvPicPr>
          <p:cNvPr id="8" name="Picture 7"/>
          <p:cNvPicPr>
            <a:picLocks noChangeAspect="1"/>
          </p:cNvPicPr>
          <p:nvPr/>
        </p:nvPicPr>
        <p:blipFill>
          <a:blip r:embed="rId4"/>
          <a:stretch>
            <a:fillRect/>
          </a:stretch>
        </p:blipFill>
        <p:spPr>
          <a:xfrm>
            <a:off x="1678984" y="2330605"/>
            <a:ext cx="5789201" cy="1881187"/>
          </a:xfrm>
          <a:prstGeom prst="rect">
            <a:avLst/>
          </a:prstGeom>
        </p:spPr>
      </p:pic>
      <p:sp>
        <p:nvSpPr>
          <p:cNvPr id="7" name="Rectangle 6"/>
          <p:cNvSpPr/>
          <p:nvPr/>
        </p:nvSpPr>
        <p:spPr>
          <a:xfrm>
            <a:off x="3456878" y="3189249"/>
            <a:ext cx="2486722" cy="25647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219075" y="4387420"/>
            <a:ext cx="8705850" cy="2409825"/>
          </a:xfrm>
          <a:prstGeom prst="rect">
            <a:avLst/>
          </a:prstGeom>
        </p:spPr>
      </p:pic>
      <p:sp>
        <p:nvSpPr>
          <p:cNvPr id="10" name="Rectangle 9"/>
          <p:cNvSpPr/>
          <p:nvPr/>
        </p:nvSpPr>
        <p:spPr>
          <a:xfrm>
            <a:off x="3813717" y="4382429"/>
            <a:ext cx="1081668" cy="23417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86439" y="5185317"/>
            <a:ext cx="323385" cy="24532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88566" y="6345044"/>
            <a:ext cx="535258" cy="22302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03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Image result for chair with palm trees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 y="19050"/>
            <a:ext cx="1939925" cy="233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815" y="7239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1</a:t>
            </a:r>
          </a:p>
        </p:txBody>
      </p:sp>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Troubleshooting Debts</a:t>
            </a:r>
            <a:endParaRPr lang="en-US" sz="6000" dirty="0">
              <a:latin typeface="Arial Black" panose="020B0A04020102020204" pitchFamily="34" charset="0"/>
            </a:endParaRPr>
          </a:p>
        </p:txBody>
      </p:sp>
      <p:pic>
        <p:nvPicPr>
          <p:cNvPr id="2" name="Picture 1"/>
          <p:cNvPicPr>
            <a:picLocks noChangeAspect="1"/>
          </p:cNvPicPr>
          <p:nvPr/>
        </p:nvPicPr>
        <p:blipFill>
          <a:blip r:embed="rId4"/>
          <a:stretch>
            <a:fillRect/>
          </a:stretch>
        </p:blipFill>
        <p:spPr>
          <a:xfrm>
            <a:off x="361950" y="2383920"/>
            <a:ext cx="8420100" cy="2714625"/>
          </a:xfrm>
          <a:prstGeom prst="rect">
            <a:avLst/>
          </a:prstGeom>
        </p:spPr>
      </p:pic>
      <p:sp>
        <p:nvSpPr>
          <p:cNvPr id="5" name="Rectangle 4"/>
          <p:cNvSpPr/>
          <p:nvPr/>
        </p:nvSpPr>
        <p:spPr>
          <a:xfrm>
            <a:off x="3274142" y="4232787"/>
            <a:ext cx="1415845" cy="44245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6196" y="5619134"/>
            <a:ext cx="2632452" cy="769441"/>
          </a:xfrm>
          <a:prstGeom prst="rect">
            <a:avLst/>
          </a:prstGeom>
          <a:noFill/>
        </p:spPr>
        <p:txBody>
          <a:bodyPr wrap="none" rtlCol="0">
            <a:spAutoFit/>
          </a:bodyPr>
          <a:lstStyle/>
          <a:p>
            <a:r>
              <a:rPr lang="en-US" sz="4400" dirty="0" smtClean="0">
                <a:latin typeface="Arial Black" panose="020B0A04020102020204" pitchFamily="34" charset="0"/>
              </a:rPr>
              <a:t>$614.10</a:t>
            </a:r>
            <a:endParaRPr lang="en-US" sz="4400" dirty="0">
              <a:latin typeface="Arial Black" panose="020B0A04020102020204" pitchFamily="34" charset="0"/>
            </a:endParaRPr>
          </a:p>
        </p:txBody>
      </p:sp>
      <p:sp>
        <p:nvSpPr>
          <p:cNvPr id="8" name="TextBox 7"/>
          <p:cNvSpPr txBox="1"/>
          <p:nvPr/>
        </p:nvSpPr>
        <p:spPr>
          <a:xfrm>
            <a:off x="3146329" y="5624049"/>
            <a:ext cx="2820003" cy="769441"/>
          </a:xfrm>
          <a:prstGeom prst="rect">
            <a:avLst/>
          </a:prstGeom>
          <a:noFill/>
        </p:spPr>
        <p:txBody>
          <a:bodyPr wrap="none" rtlCol="0">
            <a:spAutoFit/>
          </a:bodyPr>
          <a:lstStyle/>
          <a:p>
            <a:r>
              <a:rPr lang="en-US" sz="4400" dirty="0" smtClean="0">
                <a:latin typeface="Arial Black" panose="020B0A04020102020204" pitchFamily="34" charset="0"/>
              </a:rPr>
              <a:t>-$192.51</a:t>
            </a:r>
            <a:endParaRPr lang="en-US" sz="4400" dirty="0">
              <a:latin typeface="Arial Black" panose="020B0A04020102020204" pitchFamily="34" charset="0"/>
            </a:endParaRPr>
          </a:p>
        </p:txBody>
      </p:sp>
      <p:sp>
        <p:nvSpPr>
          <p:cNvPr id="9" name="TextBox 8"/>
          <p:cNvSpPr txBox="1"/>
          <p:nvPr/>
        </p:nvSpPr>
        <p:spPr>
          <a:xfrm>
            <a:off x="5818379" y="5624051"/>
            <a:ext cx="3004349" cy="769441"/>
          </a:xfrm>
          <a:prstGeom prst="rect">
            <a:avLst/>
          </a:prstGeom>
          <a:noFill/>
        </p:spPr>
        <p:txBody>
          <a:bodyPr wrap="none" rtlCol="0">
            <a:spAutoFit/>
          </a:bodyPr>
          <a:lstStyle/>
          <a:p>
            <a:r>
              <a:rPr lang="en-US" sz="4400" dirty="0" smtClean="0">
                <a:latin typeface="Arial Black" panose="020B0A04020102020204" pitchFamily="34" charset="0"/>
              </a:rPr>
              <a:t>=$421.59</a:t>
            </a:r>
            <a:endParaRPr lang="en-US" sz="4400" dirty="0">
              <a:latin typeface="Arial Black" panose="020B0A04020102020204" pitchFamily="34" charset="0"/>
            </a:endParaRPr>
          </a:p>
        </p:txBody>
      </p:sp>
    </p:spTree>
    <p:extLst>
      <p:ext uri="{BB962C8B-B14F-4D97-AF65-F5344CB8AC3E}">
        <p14:creationId xmlns:p14="http://schemas.microsoft.com/office/powerpoint/2010/main" val="118022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Image result for chair with palm trees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 y="19050"/>
            <a:ext cx="1939925" cy="233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815" y="723967"/>
            <a:ext cx="748923" cy="1107996"/>
          </a:xfrm>
          <a:prstGeom prst="rect">
            <a:avLst/>
          </a:prstGeom>
          <a:noFill/>
        </p:spPr>
        <p:txBody>
          <a:bodyPr wrap="none" rtlCol="0">
            <a:spAutoFit/>
          </a:bodyPr>
          <a:lstStyle/>
          <a:p>
            <a:r>
              <a:rPr lang="en-US" sz="6600" b="1" dirty="0">
                <a:latin typeface="Arial Black" panose="020B0A04020102020204" pitchFamily="34" charset="0"/>
                <a:cs typeface="Arial" panose="020B0604020202020204" pitchFamily="34" charset="0"/>
              </a:rPr>
              <a:t>1</a:t>
            </a:r>
          </a:p>
        </p:txBody>
      </p:sp>
      <p:sp>
        <p:nvSpPr>
          <p:cNvPr id="4" name="TextBox 3"/>
          <p:cNvSpPr txBox="1"/>
          <p:nvPr/>
        </p:nvSpPr>
        <p:spPr>
          <a:xfrm>
            <a:off x="2003903" y="330741"/>
            <a:ext cx="6965002" cy="1938992"/>
          </a:xfrm>
          <a:prstGeom prst="rect">
            <a:avLst/>
          </a:prstGeom>
          <a:noFill/>
        </p:spPr>
        <p:txBody>
          <a:bodyPr wrap="square" rtlCol="0">
            <a:spAutoFit/>
          </a:bodyPr>
          <a:lstStyle/>
          <a:p>
            <a:pPr algn="ctr"/>
            <a:r>
              <a:rPr lang="en-US" sz="6000" dirty="0" smtClean="0">
                <a:latin typeface="Arial Black" panose="020B0A04020102020204" pitchFamily="34" charset="0"/>
              </a:rPr>
              <a:t>Troubleshooting Debts</a:t>
            </a:r>
            <a:endParaRPr lang="en-US" sz="6000" dirty="0">
              <a:latin typeface="Arial Black" panose="020B0A04020102020204" pitchFamily="34" charset="0"/>
            </a:endParaRPr>
          </a:p>
        </p:txBody>
      </p:sp>
      <p:pic>
        <p:nvPicPr>
          <p:cNvPr id="5132" name="Picture 12" descr="Image result for answer phon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07" y="4362135"/>
            <a:ext cx="3286124" cy="2179796"/>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Image result for communication 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3505" y="4527945"/>
            <a:ext cx="4114801" cy="18409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92820" y="2523657"/>
            <a:ext cx="6904647" cy="1754326"/>
          </a:xfrm>
          <a:prstGeom prst="rect">
            <a:avLst/>
          </a:prstGeom>
          <a:noFill/>
        </p:spPr>
        <p:txBody>
          <a:bodyPr wrap="none" rtlCol="0">
            <a:spAutoFit/>
          </a:bodyPr>
          <a:lstStyle/>
          <a:p>
            <a:r>
              <a:rPr lang="en-US" sz="3600" dirty="0" smtClean="0">
                <a:latin typeface="Arial" panose="020B0604020202020204" pitchFamily="34" charset="0"/>
                <a:cs typeface="Arial" panose="020B0604020202020204" pitchFamily="34" charset="0"/>
              </a:rPr>
              <a:t>Two Choices for paying the debt:</a:t>
            </a:r>
          </a:p>
          <a:p>
            <a:pPr marL="457200" indent="-4572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Collect over time</a:t>
            </a:r>
          </a:p>
          <a:p>
            <a:pPr marL="457200" indent="-4572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Pay now</a:t>
            </a:r>
          </a:p>
        </p:txBody>
      </p:sp>
    </p:spTree>
    <p:extLst>
      <p:ext uri="{BB962C8B-B14F-4D97-AF65-F5344CB8AC3E}">
        <p14:creationId xmlns:p14="http://schemas.microsoft.com/office/powerpoint/2010/main" val="281379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top 10 tuesday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1535" cy="33852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Q&amp;A clear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53365"/>
            <a:ext cx="7378661" cy="472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2236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7200"/>
            <a:ext cx="9144000" cy="6745476"/>
            <a:chOff x="0" y="-17200"/>
            <a:chExt cx="9144000" cy="6745476"/>
          </a:xfrm>
        </p:grpSpPr>
        <p:pic>
          <p:nvPicPr>
            <p:cNvPr id="5" name="Picture 4" descr="https://www.uscg.mil/ppc/images/ppcsign190x1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5" y="4258153"/>
              <a:ext cx="2518115" cy="238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00"/>
              <a:ext cx="9144000" cy="3998357"/>
            </a:xfrm>
            <a:prstGeom prst="rect">
              <a:avLst/>
            </a:prstGeom>
          </p:spPr>
        </p:pic>
        <p:sp>
          <p:nvSpPr>
            <p:cNvPr id="13" name="TextBox 12"/>
            <p:cNvSpPr txBox="1"/>
            <p:nvPr/>
          </p:nvSpPr>
          <p:spPr>
            <a:xfrm>
              <a:off x="2321169" y="4050620"/>
              <a:ext cx="6724357" cy="2677656"/>
            </a:xfrm>
            <a:prstGeom prst="rect">
              <a:avLst/>
            </a:prstGeom>
            <a:noFill/>
          </p:spPr>
          <p:txBody>
            <a:bodyPr wrap="square" rtlCol="0">
              <a:spAutoFit/>
            </a:bodyPr>
            <a:lstStyle/>
            <a:p>
              <a:pPr algn="ctr"/>
              <a:r>
                <a:rPr lang="en-US" sz="4200" b="1" dirty="0" smtClean="0">
                  <a:solidFill>
                    <a:srgbClr val="003136"/>
                  </a:solidFill>
                  <a:latin typeface="Arial Black" panose="020B0A04020102020204" pitchFamily="34" charset="0"/>
                </a:rPr>
                <a:t>FEATURING THE PPC PROCEDURES &amp;</a:t>
              </a:r>
            </a:p>
            <a:p>
              <a:pPr algn="ctr"/>
              <a:r>
                <a:rPr lang="en-US" sz="4200" b="1" dirty="0" smtClean="0">
                  <a:solidFill>
                    <a:srgbClr val="003136"/>
                  </a:solidFill>
                  <a:latin typeface="Arial Black" panose="020B0A04020102020204" pitchFamily="34" charset="0"/>
                </a:rPr>
                <a:t>DEVELOPMENT</a:t>
              </a:r>
            </a:p>
            <a:p>
              <a:pPr algn="ctr"/>
              <a:r>
                <a:rPr lang="en-US" sz="4200" b="1" dirty="0" smtClean="0">
                  <a:solidFill>
                    <a:srgbClr val="003136"/>
                  </a:solidFill>
                  <a:latin typeface="Arial Black" panose="020B0A04020102020204" pitchFamily="34" charset="0"/>
                </a:rPr>
                <a:t>STAFF</a:t>
              </a:r>
            </a:p>
          </p:txBody>
        </p:sp>
      </p:grpSp>
      <p:sp>
        <p:nvSpPr>
          <p:cNvPr id="6" name="TextBox 5"/>
          <p:cNvSpPr txBox="1"/>
          <p:nvPr/>
        </p:nvSpPr>
        <p:spPr>
          <a:xfrm>
            <a:off x="4546244" y="3399220"/>
            <a:ext cx="4499282" cy="523220"/>
          </a:xfrm>
          <a:prstGeom prst="rect">
            <a:avLst/>
          </a:prstGeom>
          <a:noFill/>
        </p:spPr>
        <p:txBody>
          <a:bodyPr wrap="square" rtlCol="0">
            <a:spAutoFit/>
          </a:bodyPr>
          <a:lstStyle/>
          <a:p>
            <a:r>
              <a:rPr lang="en-US" sz="2800" dirty="0" smtClean="0">
                <a:solidFill>
                  <a:schemeClr val="bg1"/>
                </a:solidFill>
                <a:latin typeface="Arial Black" panose="020B0A04020102020204" pitchFamily="34" charset="0"/>
              </a:rPr>
              <a:t>PPC-PF-PD@USCG.MIL</a:t>
            </a:r>
            <a:endParaRPr lang="en-US"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39623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Image result for lemonade 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8" y="0"/>
            <a:ext cx="143986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569733" y="438150"/>
            <a:ext cx="74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6600" b="1" dirty="0">
                <a:latin typeface="Arial Black" panose="020B0A04020102020204" pitchFamily="34" charset="0"/>
              </a:rPr>
              <a:t>8</a:t>
            </a:r>
          </a:p>
        </p:txBody>
      </p:sp>
      <p:sp>
        <p:nvSpPr>
          <p:cNvPr id="6148" name="TextBox 3"/>
          <p:cNvSpPr txBox="1">
            <a:spLocks noChangeArrowheads="1"/>
          </p:cNvSpPr>
          <p:nvPr/>
        </p:nvSpPr>
        <p:spPr bwMode="auto">
          <a:xfrm>
            <a:off x="1276526" y="420511"/>
            <a:ext cx="6613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6000" dirty="0">
                <a:latin typeface="Arial Black" panose="020B0A04020102020204" pitchFamily="34" charset="0"/>
              </a:rPr>
              <a:t>Notification</a:t>
            </a:r>
          </a:p>
        </p:txBody>
      </p:sp>
      <p:sp>
        <p:nvSpPr>
          <p:cNvPr id="6150" name="Content Placeholder 5"/>
          <p:cNvSpPr>
            <a:spLocks noGrp="1"/>
          </p:cNvSpPr>
          <p:nvPr>
            <p:ph idx="1"/>
          </p:nvPr>
        </p:nvSpPr>
        <p:spPr>
          <a:xfrm>
            <a:off x="335844" y="2528715"/>
            <a:ext cx="8477250" cy="2935111"/>
          </a:xfrm>
        </p:spPr>
        <p:txBody>
          <a:bodyPr/>
          <a:lstStyle/>
          <a:p>
            <a:pPr marL="0" indent="0" algn="ctr">
              <a:buNone/>
            </a:pPr>
            <a:r>
              <a:rPr lang="en-US" altLang="en-US" sz="6000" b="1" dirty="0" smtClean="0">
                <a:latin typeface="Arial" panose="020B0604020202020204" pitchFamily="34" charset="0"/>
                <a:cs typeface="Arial" panose="020B0604020202020204" pitchFamily="34" charset="0"/>
              </a:rPr>
              <a:t>Notice of Overpayment</a:t>
            </a:r>
          </a:p>
          <a:p>
            <a:pPr marL="0" indent="0" algn="ctr">
              <a:buNone/>
            </a:pPr>
            <a:r>
              <a:rPr lang="en-US" altLang="en-US" sz="6000" b="1" dirty="0" smtClean="0">
                <a:latin typeface="Arial" panose="020B0604020202020204" pitchFamily="34" charset="0"/>
                <a:cs typeface="Arial" panose="020B0604020202020204" pitchFamily="34" charset="0"/>
              </a:rPr>
              <a:t> (NOO)</a:t>
            </a:r>
          </a:p>
        </p:txBody>
      </p:sp>
      <p:pic>
        <p:nvPicPr>
          <p:cNvPr id="2050" name="Picture 2" descr="Image result for minion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84" y="2386868"/>
            <a:ext cx="2546061" cy="44711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otice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4093" y="4674463"/>
            <a:ext cx="3179907" cy="218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01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Image result for lemonade 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 y="0"/>
            <a:ext cx="143986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558445" y="438150"/>
            <a:ext cx="74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6600" b="1" dirty="0">
                <a:latin typeface="Arial Black" panose="020B0A04020102020204" pitchFamily="34" charset="0"/>
              </a:rPr>
              <a:t>8</a:t>
            </a:r>
          </a:p>
        </p:txBody>
      </p:sp>
      <p:sp>
        <p:nvSpPr>
          <p:cNvPr id="6148" name="TextBox 3"/>
          <p:cNvSpPr txBox="1">
            <a:spLocks noChangeArrowheads="1"/>
          </p:cNvSpPr>
          <p:nvPr/>
        </p:nvSpPr>
        <p:spPr bwMode="auto">
          <a:xfrm>
            <a:off x="1411995" y="14108"/>
            <a:ext cx="6613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6000" dirty="0">
                <a:latin typeface="Arial Black" panose="020B0A04020102020204" pitchFamily="34" charset="0"/>
              </a:rPr>
              <a:t>Notification</a:t>
            </a:r>
          </a:p>
        </p:txBody>
      </p:sp>
      <p:pic>
        <p:nvPicPr>
          <p:cNvPr id="3" name="Picture 2"/>
          <p:cNvPicPr>
            <a:picLocks noChangeAspect="1"/>
          </p:cNvPicPr>
          <p:nvPr/>
        </p:nvPicPr>
        <p:blipFill>
          <a:blip r:embed="rId4"/>
          <a:stretch>
            <a:fillRect/>
          </a:stretch>
        </p:blipFill>
        <p:spPr>
          <a:xfrm>
            <a:off x="1420107" y="825499"/>
            <a:ext cx="6561137" cy="6030839"/>
          </a:xfrm>
          <a:prstGeom prst="rect">
            <a:avLst/>
          </a:prstGeom>
        </p:spPr>
      </p:pic>
    </p:spTree>
    <p:extLst>
      <p:ext uri="{BB962C8B-B14F-4D97-AF65-F5344CB8AC3E}">
        <p14:creationId xmlns:p14="http://schemas.microsoft.com/office/powerpoint/2010/main" val="284893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Image result for lemonade 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 y="0"/>
            <a:ext cx="143986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558445" y="438150"/>
            <a:ext cx="74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6600" b="1" dirty="0">
                <a:latin typeface="Arial Black" panose="020B0A04020102020204" pitchFamily="34" charset="0"/>
              </a:rPr>
              <a:t>8</a:t>
            </a:r>
          </a:p>
        </p:txBody>
      </p:sp>
      <p:sp>
        <p:nvSpPr>
          <p:cNvPr id="6148" name="TextBox 3"/>
          <p:cNvSpPr txBox="1">
            <a:spLocks noChangeArrowheads="1"/>
          </p:cNvSpPr>
          <p:nvPr/>
        </p:nvSpPr>
        <p:spPr bwMode="auto">
          <a:xfrm>
            <a:off x="1852263" y="14108"/>
            <a:ext cx="6613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6000" dirty="0">
                <a:latin typeface="Arial Black" panose="020B0A04020102020204" pitchFamily="34" charset="0"/>
              </a:rPr>
              <a:t>Notification</a:t>
            </a:r>
          </a:p>
        </p:txBody>
      </p:sp>
      <p:pic>
        <p:nvPicPr>
          <p:cNvPr id="2" name="Picture 1"/>
          <p:cNvPicPr>
            <a:picLocks noChangeAspect="1"/>
          </p:cNvPicPr>
          <p:nvPr/>
        </p:nvPicPr>
        <p:blipFill>
          <a:blip r:embed="rId4"/>
          <a:stretch>
            <a:fillRect/>
          </a:stretch>
        </p:blipFill>
        <p:spPr>
          <a:xfrm>
            <a:off x="1384476" y="978607"/>
            <a:ext cx="7693498" cy="5817306"/>
          </a:xfrm>
          <a:prstGeom prst="rect">
            <a:avLst/>
          </a:prstGeom>
        </p:spPr>
      </p:pic>
    </p:spTree>
    <p:extLst>
      <p:ext uri="{BB962C8B-B14F-4D97-AF65-F5344CB8AC3E}">
        <p14:creationId xmlns:p14="http://schemas.microsoft.com/office/powerpoint/2010/main" val="3806013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Image result for lemonade clip art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8" y="0"/>
            <a:ext cx="143986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569733" y="438150"/>
            <a:ext cx="74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6600" b="1">
                <a:latin typeface="Arial Black" panose="020B0A04020102020204" pitchFamily="34" charset="0"/>
              </a:rPr>
              <a:t>8</a:t>
            </a:r>
          </a:p>
        </p:txBody>
      </p:sp>
      <p:sp>
        <p:nvSpPr>
          <p:cNvPr id="6148" name="TextBox 3"/>
          <p:cNvSpPr txBox="1">
            <a:spLocks noChangeArrowheads="1"/>
          </p:cNvSpPr>
          <p:nvPr/>
        </p:nvSpPr>
        <p:spPr bwMode="auto">
          <a:xfrm>
            <a:off x="1265237" y="296333"/>
            <a:ext cx="6613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6000" dirty="0">
                <a:latin typeface="Arial Black" panose="020B0A04020102020204" pitchFamily="34" charset="0"/>
              </a:rPr>
              <a:t>Notification</a:t>
            </a:r>
          </a:p>
        </p:txBody>
      </p:sp>
      <p:sp>
        <p:nvSpPr>
          <p:cNvPr id="6150" name="Content Placeholder 5"/>
          <p:cNvSpPr>
            <a:spLocks noGrp="1"/>
          </p:cNvSpPr>
          <p:nvPr>
            <p:ph idx="1"/>
          </p:nvPr>
        </p:nvSpPr>
        <p:spPr>
          <a:xfrm>
            <a:off x="335844" y="1895764"/>
            <a:ext cx="8477250" cy="2212622"/>
          </a:xfrm>
        </p:spPr>
        <p:txBody>
          <a:bodyPr/>
          <a:lstStyle/>
          <a:p>
            <a:pPr marL="0" indent="0" algn="ctr">
              <a:buNone/>
            </a:pPr>
            <a:r>
              <a:rPr lang="en-US" altLang="en-US" sz="6000" b="1" dirty="0" smtClean="0">
                <a:latin typeface="Arial" panose="020B0604020202020204" pitchFamily="34" charset="0"/>
                <a:cs typeface="Arial" panose="020B0604020202020204" pitchFamily="34" charset="0"/>
              </a:rPr>
              <a:t>Action upon</a:t>
            </a:r>
          </a:p>
          <a:p>
            <a:pPr marL="0" indent="0" algn="ctr">
              <a:buNone/>
            </a:pPr>
            <a:r>
              <a:rPr lang="en-US" altLang="en-US" sz="6000" b="1" dirty="0" smtClean="0">
                <a:latin typeface="Arial" panose="020B0604020202020204" pitchFamily="34" charset="0"/>
                <a:cs typeface="Arial" panose="020B0604020202020204" pitchFamily="34" charset="0"/>
              </a:rPr>
              <a:t> receipt of notice</a:t>
            </a:r>
            <a:r>
              <a:rPr lang="en-US" altLang="en-US" sz="5400" b="1" dirty="0" smtClean="0">
                <a:latin typeface="Arial" panose="020B0604020202020204" pitchFamily="34" charset="0"/>
                <a:cs typeface="Arial" panose="020B0604020202020204" pitchFamily="34" charset="0"/>
              </a:rPr>
              <a:t>	</a:t>
            </a:r>
          </a:p>
          <a:p>
            <a:pPr algn="ctr">
              <a:buFont typeface="Arial" panose="020B0604020202020204" pitchFamily="34" charset="0"/>
              <a:buNone/>
            </a:pPr>
            <a:endParaRPr lang="en-US" altLang="en-US" sz="4400" b="1" dirty="0" smtClean="0">
              <a:latin typeface="Arial" panose="020B0604020202020204" pitchFamily="34" charset="0"/>
              <a:cs typeface="Arial" panose="020B0604020202020204" pitchFamily="34" charset="0"/>
            </a:endParaRPr>
          </a:p>
        </p:txBody>
      </p:sp>
      <p:pic>
        <p:nvPicPr>
          <p:cNvPr id="3078" name="Picture 6" descr="Image result for actio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057" y="4090555"/>
            <a:ext cx="2182380" cy="256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006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object type=&quot;8&quot; unique_id=&quot;10888&quot;&gt;&lt;/object&gt;&lt;object type=&quot;2&quot; unique_id=&quot;10889&quot;&gt;&lt;object type=&quot;3&quot; unique_id=&quot;10890&quot;&gt;&lt;property id=&quot;20148&quot; value=&quot;5&quot;/&gt;&lt;property id=&quot;20300&quot; value=&quot;Slide 1&quot;/&gt;&lt;property id=&quot;20307&quot; value=&quot;257&quot;/&gt;&lt;/object&gt;&lt;object type=&quot;3&quot; unique_id=&quot;10891&quot;&gt;&lt;property id=&quot;20148&quot; value=&quot;5&quot;/&gt;&lt;property id=&quot;20300&quot; value=&quot;Slide 2&quot;/&gt;&lt;property id=&quot;20307&quot; value=&quot;263&quot;/&gt;&lt;/object&gt;&lt;object type=&quot;3&quot; unique_id=&quot;10896&quot;&gt;&lt;property id=&quot;20148&quot; value=&quot;5&quot;/&gt;&lt;property id=&quot;20300&quot; value=&quot;Slide 54&quot;/&gt;&lt;property id=&quot;20307&quot; value=&quot;258&quot;/&gt;&lt;/object&gt;&lt;object type=&quot;3&quot; unique_id=&quot;86052&quot;&gt;&lt;property id=&quot;20148&quot; value=&quot;5&quot;/&gt;&lt;property id=&quot;20300&quot; value=&quot;Slide 3&quot;/&gt;&lt;property id=&quot;20307&quot; value=&quot;388&quot;/&gt;&lt;/object&gt;&lt;object type=&quot;3&quot; unique_id=&quot;86053&quot;&gt;&lt;property id=&quot;20148&quot; value=&quot;5&quot;/&gt;&lt;property id=&quot;20300&quot; value=&quot;Slide 7&quot;/&gt;&lt;property id=&quot;20307&quot; value=&quot;389&quot;/&gt;&lt;/object&gt;&lt;object type=&quot;3&quot; unique_id=&quot;86327&quot;&gt;&lt;property id=&quot;20148&quot; value=&quot;5&quot;/&gt;&lt;property id=&quot;20300&quot; value=&quot;Slide 28&quot;/&gt;&lt;property id=&quot;20307&quot; value=&quot;394&quot;/&gt;&lt;/object&gt;&lt;object type=&quot;3&quot; unique_id=&quot;86328&quot;&gt;&lt;property id=&quot;20148&quot; value=&quot;5&quot;/&gt;&lt;property id=&quot;20300&quot; value=&quot;Slide 29&quot;/&gt;&lt;property id=&quot;20307&quot; value=&quot;395&quot;/&gt;&lt;/object&gt;&lt;object type=&quot;3&quot; unique_id=&quot;86329&quot;&gt;&lt;property id=&quot;20148&quot; value=&quot;5&quot;/&gt;&lt;property id=&quot;20300&quot; value=&quot;Slide 30&quot;/&gt;&lt;property id=&quot;20307&quot; value=&quot;396&quot;/&gt;&lt;/object&gt;&lt;object type=&quot;3&quot; unique_id=&quot;86330&quot;&gt;&lt;property id=&quot;20148&quot; value=&quot;5&quot;/&gt;&lt;property id=&quot;20300&quot; value=&quot;Slide 31&quot;/&gt;&lt;property id=&quot;20307&quot; value=&quot;397&quot;/&gt;&lt;/object&gt;&lt;object type=&quot;3&quot; unique_id=&quot;86331&quot;&gt;&lt;property id=&quot;20148&quot; value=&quot;5&quot;/&gt;&lt;property id=&quot;20300&quot; value=&quot;Slide 32&quot;/&gt;&lt;property id=&quot;20307&quot; value=&quot;398&quot;/&gt;&lt;/object&gt;&lt;object type=&quot;3&quot; unique_id=&quot;86332&quot;&gt;&lt;property id=&quot;20148&quot; value=&quot;5&quot;/&gt;&lt;property id=&quot;20300&quot; value=&quot;Slide 33&quot;/&gt;&lt;property id=&quot;20307&quot; value=&quot;399&quot;/&gt;&lt;/object&gt;&lt;object type=&quot;3&quot; unique_id=&quot;86333&quot;&gt;&lt;property id=&quot;20148&quot; value=&quot;5&quot;/&gt;&lt;property id=&quot;20300&quot; value=&quot;Slide 34&quot;/&gt;&lt;property id=&quot;20307&quot; value=&quot;400&quot;/&gt;&lt;/object&gt;&lt;object type=&quot;3&quot; unique_id=&quot;86334&quot;&gt;&lt;property id=&quot;20148&quot; value=&quot;5&quot;/&gt;&lt;property id=&quot;20300&quot; value=&quot;Slide 35&quot;/&gt;&lt;property id=&quot;20307&quot; value=&quot;401&quot;/&gt;&lt;/object&gt;&lt;object type=&quot;3&quot; unique_id=&quot;86335&quot;&gt;&lt;property id=&quot;20148&quot; value=&quot;5&quot;/&gt;&lt;property id=&quot;20300&quot; value=&quot;Slide 36&quot;/&gt;&lt;property id=&quot;20307&quot; value=&quot;402&quot;/&gt;&lt;/object&gt;&lt;object type=&quot;3&quot; unique_id=&quot;86552&quot;&gt;&lt;property id=&quot;20148&quot; value=&quot;5&quot;/&gt;&lt;property id=&quot;20300&quot; value=&quot;Slide 6&quot;/&gt;&lt;property id=&quot;20307&quot; value=&quot;404&quot;/&gt;&lt;/object&gt;&lt;object type=&quot;3&quot; unique_id=&quot;86553&quot;&gt;&lt;property id=&quot;20148&quot; value=&quot;5&quot;/&gt;&lt;property id=&quot;20300&quot; value=&quot;Slide 8&quot;/&gt;&lt;property id=&quot;20307&quot; value=&quot;405&quot;/&gt;&lt;/object&gt;&lt;object type=&quot;3&quot; unique_id=&quot;86554&quot;&gt;&lt;property id=&quot;20148&quot; value=&quot;5&quot;/&gt;&lt;property id=&quot;20300&quot; value=&quot;Slide 9&quot;/&gt;&lt;property id=&quot;20307&quot; value=&quot;403&quot;/&gt;&lt;/object&gt;&lt;object type=&quot;3&quot; unique_id=&quot;86555&quot;&gt;&lt;property id=&quot;20148&quot; value=&quot;5&quot;/&gt;&lt;property id=&quot;20300&quot; value=&quot;Slide 4&quot;/&gt;&lt;property id=&quot;20307&quot; value=&quot;419&quot;/&gt;&lt;/object&gt;&lt;object type=&quot;3&quot; unique_id=&quot;86556&quot;&gt;&lt;property id=&quot;20148&quot; value=&quot;5&quot;/&gt;&lt;property id=&quot;20300&quot; value=&quot;Slide 5&quot;/&gt;&lt;property id=&quot;20307&quot; value=&quot;420&quot;/&gt;&lt;/object&gt;&lt;object type=&quot;3&quot; unique_id=&quot;86557&quot;&gt;&lt;property id=&quot;20148&quot; value=&quot;5&quot;/&gt;&lt;property id=&quot;20300&quot; value=&quot;Slide 10&quot;/&gt;&lt;property id=&quot;20307&quot; value=&quot;411&quot;/&gt;&lt;/object&gt;&lt;object type=&quot;3&quot; unique_id=&quot;86558&quot;&gt;&lt;property id=&quot;20148&quot; value=&quot;5&quot;/&gt;&lt;property id=&quot;20300&quot; value=&quot;Slide 11&quot;/&gt;&lt;property id=&quot;20307&quot; value=&quot;412&quot;/&gt;&lt;/object&gt;&lt;object type=&quot;3&quot; unique_id=&quot;86559&quot;&gt;&lt;property id=&quot;20148&quot; value=&quot;5&quot;/&gt;&lt;property id=&quot;20300&quot; value=&quot;Slide 12&quot;/&gt;&lt;property id=&quot;20307&quot; value=&quot;413&quot;/&gt;&lt;/object&gt;&lt;object type=&quot;3&quot; unique_id=&quot;86560&quot;&gt;&lt;property id=&quot;20148&quot; value=&quot;5&quot;/&gt;&lt;property id=&quot;20300&quot; value=&quot;Slide 13&quot;/&gt;&lt;property id=&quot;20307&quot; value=&quot;414&quot;/&gt;&lt;/object&gt;&lt;object type=&quot;3&quot; unique_id=&quot;86561&quot;&gt;&lt;property id=&quot;20148&quot; value=&quot;5&quot;/&gt;&lt;property id=&quot;20300&quot; value=&quot;Slide 14 - &amp;quot;Who can apply for a Remission? &amp;quot;&quot;/&gt;&lt;property id=&quot;20307&quot; value=&quot;415&quot;/&gt;&lt;/object&gt;&lt;object type=&quot;3&quot; unique_id=&quot;86562&quot;&gt;&lt;property id=&quot;20148&quot; value=&quot;5&quot;/&gt;&lt;property id=&quot;20300&quot; value=&quot;Slide 15 - &amp;quot;Direct Access NOTEPAD ENTRY&amp;quot;&quot;/&gt;&lt;property id=&quot;20307&quot; value=&quot;416&quot;/&gt;&lt;/object&gt;&lt;object type=&quot;3&quot; unique_id=&quot;86563&quot;&gt;&lt;property id=&quot;20148&quot; value=&quot;5&quot;/&gt;&lt;property id=&quot;20300&quot; value=&quot;Slide 17&quot;/&gt;&lt;property id=&quot;20307&quot; value=&quot;417&quot;/&gt;&lt;/object&gt;&lt;object type=&quot;3&quot; unique_id=&quot;86564&quot;&gt;&lt;property id=&quot;20148&quot; value=&quot;5&quot;/&gt;&lt;property id=&quot;20300&quot; value=&quot;Slide 18&quot;/&gt;&lt;property id=&quot;20307&quot; value=&quot;418&quot;/&gt;&lt;/object&gt;&lt;object type=&quot;3&quot; unique_id=&quot;86565&quot;&gt;&lt;property id=&quot;20148&quot; value=&quot;5&quot;/&gt;&lt;property id=&quot;20300&quot; value=&quot;Slide 19&quot;/&gt;&lt;property id=&quot;20307&quot; value=&quot;421&quot;/&gt;&lt;/object&gt;&lt;object type=&quot;3&quot; unique_id=&quot;86566&quot;&gt;&lt;property id=&quot;20148&quot; value=&quot;5&quot;/&gt;&lt;property id=&quot;20300&quot; value=&quot;Slide 20&quot;/&gt;&lt;property id=&quot;20307&quot; value=&quot;422&quot;/&gt;&lt;/object&gt;&lt;object type=&quot;3&quot; unique_id=&quot;86567&quot;&gt;&lt;property id=&quot;20148&quot; value=&quot;5&quot;/&gt;&lt;property id=&quot;20300&quot; value=&quot;Slide 21&quot;/&gt;&lt;property id=&quot;20307&quot; value=&quot;423&quot;/&gt;&lt;/object&gt;&lt;object type=&quot;3&quot; unique_id=&quot;86568&quot;&gt;&lt;property id=&quot;20148&quot; value=&quot;5&quot;/&gt;&lt;property id=&quot;20300&quot; value=&quot;Slide 22&quot;/&gt;&lt;property id=&quot;20307&quot; value=&quot;424&quot;/&gt;&lt;/object&gt;&lt;object type=&quot;3&quot; unique_id=&quot;86569&quot;&gt;&lt;property id=&quot;20148&quot; value=&quot;5&quot;/&gt;&lt;property id=&quot;20300&quot; value=&quot;Slide 23&quot;/&gt;&lt;property id=&quot;20307&quot; value=&quot;425&quot;/&gt;&lt;/object&gt;&lt;object type=&quot;3&quot; unique_id=&quot;86570&quot;&gt;&lt;property id=&quot;20148&quot; value=&quot;5&quot;/&gt;&lt;property id=&quot;20300&quot; value=&quot;Slide 24&quot;/&gt;&lt;property id=&quot;20307&quot; value=&quot;426&quot;/&gt;&lt;/object&gt;&lt;object type=&quot;3&quot; unique_id=&quot;86571&quot;&gt;&lt;property id=&quot;20148&quot; value=&quot;5&quot;/&gt;&lt;property id=&quot;20300&quot; value=&quot;Slide 25&quot;/&gt;&lt;property id=&quot;20307&quot; value=&quot;427&quot;/&gt;&lt;/object&gt;&lt;object type=&quot;3&quot; unique_id=&quot;86572&quot;&gt;&lt;property id=&quot;20148&quot; value=&quot;5&quot;/&gt;&lt;property id=&quot;20300&quot; value=&quot;Slide 26&quot;/&gt;&lt;property id=&quot;20307&quot; value=&quot;428&quot;/&gt;&lt;/object&gt;&lt;object type=&quot;3&quot; unique_id=&quot;86573&quot;&gt;&lt;property id=&quot;20148&quot; value=&quot;5&quot;/&gt;&lt;property id=&quot;20300&quot; value=&quot;Slide 27&quot;/&gt;&lt;property id=&quot;20307&quot; value=&quot;429&quot;/&gt;&lt;/object&gt;&lt;object type=&quot;3&quot; unique_id=&quot;86579&quot;&gt;&lt;property id=&quot;20148&quot; value=&quot;5&quot;/&gt;&lt;property id=&quot;20300&quot; value=&quot;Slide 16 - &amp;quot;One Final Distinction&amp;quot;&quot;/&gt;&lt;property id=&quot;20307&quot; value=&quot;430&quot;/&gt;&lt;/object&gt;&lt;object type=&quot;3&quot; unique_id=&quot;86580&quot;&gt;&lt;property id=&quot;20148&quot; value=&quot;5&quot;/&gt;&lt;property id=&quot;20300&quot; value=&quot;Slide 37&quot;/&gt;&lt;property id=&quot;20307&quot; value=&quot;431&quot;/&gt;&lt;/object&gt;&lt;object type=&quot;3&quot; unique_id=&quot;86581&quot;&gt;&lt;property id=&quot;20148&quot; value=&quot;5&quot;/&gt;&lt;property id=&quot;20300&quot; value=&quot;Slide 39&quot;/&gt;&lt;property id=&quot;20307&quot; value=&quot;432&quot;/&gt;&lt;/object&gt;&lt;object type=&quot;3&quot; unique_id=&quot;86582&quot;&gt;&lt;property id=&quot;20148&quot; value=&quot;5&quot;/&gt;&lt;property id=&quot;20300&quot; value=&quot;Slide 40&quot;/&gt;&lt;property id=&quot;20307&quot; value=&quot;433&quot;/&gt;&lt;/object&gt;&lt;object type=&quot;3&quot; unique_id=&quot;86583&quot;&gt;&lt;property id=&quot;20148&quot; value=&quot;5&quot;/&gt;&lt;property id=&quot;20300&quot; value=&quot;Slide 41&quot;/&gt;&lt;property id=&quot;20307&quot; value=&quot;434&quot;/&gt;&lt;/object&gt;&lt;object type=&quot;3&quot; unique_id=&quot;86584&quot;&gt;&lt;property id=&quot;20148&quot; value=&quot;5&quot;/&gt;&lt;property id=&quot;20300&quot; value=&quot;Slide 42&quot;/&gt;&lt;property id=&quot;20307&quot; value=&quot;435&quot;/&gt;&lt;/object&gt;&lt;object type=&quot;3&quot; unique_id=&quot;86585&quot;&gt;&lt;property id=&quot;20148&quot; value=&quot;5&quot;/&gt;&lt;property id=&quot;20300&quot; value=&quot;Slide 43&quot;/&gt;&lt;property id=&quot;20307&quot; value=&quot;436&quot;/&gt;&lt;/object&gt;&lt;object type=&quot;3&quot; unique_id=&quot;86586&quot;&gt;&lt;property id=&quot;20148&quot; value=&quot;5&quot;/&gt;&lt;property id=&quot;20300&quot; value=&quot;Slide 44&quot;/&gt;&lt;property id=&quot;20307&quot; value=&quot;437&quot;/&gt;&lt;/object&gt;&lt;object type=&quot;3&quot; unique_id=&quot;86587&quot;&gt;&lt;property id=&quot;20148&quot; value=&quot;5&quot;/&gt;&lt;property id=&quot;20300&quot; value=&quot;Slide 45&quot;/&gt;&lt;property id=&quot;20307&quot; value=&quot;438&quot;/&gt;&lt;/object&gt;&lt;object type=&quot;3&quot; unique_id=&quot;86588&quot;&gt;&lt;property id=&quot;20148&quot; value=&quot;5&quot;/&gt;&lt;property id=&quot;20300&quot; value=&quot;Slide 46&quot;/&gt;&lt;property id=&quot;20307&quot; value=&quot;439&quot;/&gt;&lt;/object&gt;&lt;object type=&quot;3&quot; unique_id=&quot;86589&quot;&gt;&lt;property id=&quot;20148&quot; value=&quot;5&quot;/&gt;&lt;property id=&quot;20300&quot; value=&quot;Slide 47&quot;/&gt;&lt;property id=&quot;20307&quot; value=&quot;440&quot;/&gt;&lt;/object&gt;&lt;object type=&quot;3&quot; unique_id=&quot;86590&quot;&gt;&lt;property id=&quot;20148&quot; value=&quot;5&quot;/&gt;&lt;property id=&quot;20300&quot; value=&quot;Slide 48&quot;/&gt;&lt;property id=&quot;20307&quot; value=&quot;441&quot;/&gt;&lt;/object&gt;&lt;object type=&quot;3&quot; unique_id=&quot;86591&quot;&gt;&lt;property id=&quot;20148&quot; value=&quot;5&quot;/&gt;&lt;property id=&quot;20300&quot; value=&quot;Slide 49&quot;/&gt;&lt;property id=&quot;20307&quot; value=&quot;442&quot;/&gt;&lt;/object&gt;&lt;object type=&quot;3&quot; unique_id=&quot;86592&quot;&gt;&lt;property id=&quot;20148&quot; value=&quot;5&quot;/&gt;&lt;property id=&quot;20300&quot; value=&quot;Slide 50&quot;/&gt;&lt;property id=&quot;20307&quot; value=&quot;443&quot;/&gt;&lt;/object&gt;&lt;object type=&quot;3&quot; unique_id=&quot;86593&quot;&gt;&lt;property id=&quot;20148&quot; value=&quot;5&quot;/&gt;&lt;property id=&quot;20300&quot; value=&quot;Slide 51&quot;/&gt;&lt;property id=&quot;20307&quot; value=&quot;444&quot;/&gt;&lt;/object&gt;&lt;object type=&quot;3&quot; unique_id=&quot;86594&quot;&gt;&lt;property id=&quot;20148&quot; value=&quot;5&quot;/&gt;&lt;property id=&quot;20300&quot; value=&quot;Slide 52&quot;/&gt;&lt;property id=&quot;20307&quot; value=&quot;447&quot;/&gt;&lt;/object&gt;&lt;object type=&quot;3&quot; unique_id=&quot;86595&quot;&gt;&lt;property id=&quot;20148&quot; value=&quot;5&quot;/&gt;&lt;property id=&quot;20300&quot; value=&quot;Slide 53&quot;/&gt;&lt;property id=&quot;20307&quot; value=&quot;446&quot;/&gt;&lt;/object&gt;&lt;object type=&quot;3&quot; unique_id=&quot;86596&quot;&gt;&lt;property id=&quot;20148&quot; value=&quot;5&quot;/&gt;&lt;property id=&quot;20300&quot; value=&quot;Slide 38&quot;/&gt;&lt;property id=&quot;20307&quot; value=&quot;448&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54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0">
          <a:solidFill>
            <a:schemeClr val="accent5">
              <a:lumMod val="60000"/>
              <a:lumOff val="4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9556</TotalTime>
  <Words>5619</Words>
  <Application>Microsoft Office PowerPoint</Application>
  <PresentationFormat>On-screen Show (4:3)</PresentationFormat>
  <Paragraphs>456</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can apply for a Remission? </vt:lpstr>
      <vt:lpstr>Direct Access NOTEPAD ENTRY</vt:lpstr>
      <vt:lpstr>One Final Distinction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PPC PD 9</dc:creator>
  <cp:lastModifiedBy>PPC PD10</cp:lastModifiedBy>
  <cp:revision>532</cp:revision>
  <cp:lastPrinted>2017-04-14T12:57:13Z</cp:lastPrinted>
  <dcterms:created xsi:type="dcterms:W3CDTF">2017-01-23T15:16:21Z</dcterms:created>
  <dcterms:modified xsi:type="dcterms:W3CDTF">2017-08-15T17:14:28Z</dcterms:modified>
</cp:coreProperties>
</file>